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3"/>
  </p:notesMasterIdLst>
  <p:handoutMasterIdLst>
    <p:handoutMasterId r:id="rId14"/>
  </p:handoutMasterIdLst>
  <p:sldIdLst>
    <p:sldId id="262" r:id="rId3"/>
    <p:sldId id="257" r:id="rId4"/>
    <p:sldId id="270" r:id="rId5"/>
    <p:sldId id="261" r:id="rId6"/>
    <p:sldId id="271" r:id="rId7"/>
    <p:sldId id="274" r:id="rId8"/>
    <p:sldId id="275" r:id="rId9"/>
    <p:sldId id="276" r:id="rId10"/>
    <p:sldId id="277" r:id="rId11"/>
    <p:sldId id="27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76" autoAdjust="0"/>
    <p:restoredTop sz="94660"/>
  </p:normalViewPr>
  <p:slideViewPr>
    <p:cSldViewPr snapToGrid="0">
      <p:cViewPr varScale="1">
        <p:scale>
          <a:sx n="74" d="100"/>
          <a:sy n="74" d="100"/>
        </p:scale>
        <p:origin x="630" y="54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3" d="100"/>
          <a:sy n="63" d="100"/>
        </p:scale>
        <p:origin x="283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9BCE0C-CD74-4A59-802C-6D2F8C15331A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98501B-77B5-4365-9881-C6E19A3C1E4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4561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4FDEA8-CBB8-46CC-9562-028963DBC55A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8BD8E7-1312-41F3-99C4-6DA5AF89196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084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600200"/>
            <a:ext cx="10515600" cy="224028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854659"/>
            <a:ext cx="10515600" cy="1143000"/>
          </a:xfrm>
        </p:spPr>
        <p:txBody>
          <a:bodyPr>
            <a:normAutofit/>
          </a:bodyPr>
          <a:lstStyle>
            <a:lvl1pPr marL="0" indent="0" algn="ctr"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304800"/>
            <a:ext cx="11582400" cy="62484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8627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8153400" y="0"/>
            <a:ext cx="40386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32813" y="4591761"/>
            <a:ext cx="3125787" cy="1580440"/>
          </a:xfrm>
        </p:spPr>
        <p:txBody>
          <a:bodyPr/>
          <a:lstStyle>
            <a:lvl1pPr marL="0" indent="0">
              <a:spcBef>
                <a:spcPts val="8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2813" y="1714500"/>
            <a:ext cx="3125787" cy="2877260"/>
          </a:xfrm>
        </p:spPr>
        <p:txBody>
          <a:bodyPr anchor="b">
            <a:norm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6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101584" cy="6857999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24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57200"/>
            <a:ext cx="1943100" cy="57197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457200"/>
            <a:ext cx="7048500" cy="57197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Picture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4800600"/>
            <a:ext cx="12192000" cy="2057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115656"/>
            <a:ext cx="11125200" cy="914400"/>
          </a:xfrm>
        </p:spPr>
        <p:txBody>
          <a:bodyPr anchor="b">
            <a:normAutofit/>
          </a:bodyPr>
          <a:lstStyle>
            <a:lvl1pPr algn="ctr">
              <a:defRPr sz="4400" spc="-50" baseline="0"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6043123"/>
            <a:ext cx="11125200" cy="5715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0"/>
          </p:nvPr>
        </p:nvSpPr>
        <p:spPr>
          <a:xfrm>
            <a:off x="1" y="1"/>
            <a:ext cx="402336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1"/>
          </p:nvPr>
        </p:nvSpPr>
        <p:spPr>
          <a:xfrm>
            <a:off x="4084320" y="1"/>
            <a:ext cx="402336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14" name="Picture Placeholder 2"/>
          <p:cNvSpPr>
            <a:spLocks noGrp="1"/>
          </p:cNvSpPr>
          <p:nvPr>
            <p:ph type="pic" idx="12"/>
          </p:nvPr>
        </p:nvSpPr>
        <p:spPr>
          <a:xfrm>
            <a:off x="8168640" y="1"/>
            <a:ext cx="402336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7454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cabezado de secció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04800" y="304800"/>
            <a:ext cx="11582400" cy="62484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514600"/>
            <a:ext cx="10515600" cy="2743200"/>
          </a:xfrm>
        </p:spPr>
        <p:txBody>
          <a:bodyPr anchor="b">
            <a:normAutofit/>
          </a:bodyPr>
          <a:lstStyle>
            <a:lvl1pPr algn="ctr">
              <a:defRPr sz="4400" spc="-50" baseline="0"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5257800"/>
            <a:ext cx="105156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714500"/>
            <a:ext cx="4495800" cy="44622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714500"/>
            <a:ext cx="4495800" cy="44622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7048" y="1733162"/>
            <a:ext cx="4498848" cy="6858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7048" y="2481943"/>
            <a:ext cx="4498848" cy="369025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733162"/>
            <a:ext cx="4498848" cy="6858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481943"/>
            <a:ext cx="4498848" cy="369025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1812" y="1714498"/>
            <a:ext cx="3506788" cy="2880360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352" y="457200"/>
            <a:ext cx="7242111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51812" y="4590288"/>
            <a:ext cx="3514564" cy="1581912"/>
          </a:xfrm>
        </p:spPr>
        <p:txBody>
          <a:bodyPr/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583680"/>
            <a:ext cx="12192000" cy="274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4572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714500"/>
            <a:ext cx="91440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87908" y="6601556"/>
            <a:ext cx="1534064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37CC0096-1860-4642-9CD2-0079EA5E7CD1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3999" y="6601556"/>
            <a:ext cx="6491381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94499" y="6601556"/>
            <a:ext cx="77350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 cap="all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Trastornos_del_sue%C3%B1o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es.wikipedia.org/wiki/Ritmo_circadiano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hyperlink" Target="http://es.wikipedia.org/wiki/Trastorno_afectivo_estacional" TargetMode="External"/><Relationship Id="rId7" Type="http://schemas.openxmlformats.org/officeDocument/2006/relationships/image" Target="../media/image11.png"/><Relationship Id="rId2" Type="http://schemas.openxmlformats.org/officeDocument/2006/relationships/hyperlink" Target="http://es.wikipedia.org/wiki/Organizaci%C3%B3n_Mundial_de_la_Salud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es.wikipedia.org/wiki/S%C3%ADndrome_de_la_fase_del_sue%C3%B1o_retrasada#cite_note-13" TargetMode="External"/><Relationship Id="rId5" Type="http://schemas.openxmlformats.org/officeDocument/2006/relationships/hyperlink" Target="http://es.wikipedia.org/wiki/Trastorno_bipolar" TargetMode="External"/><Relationship Id="rId4" Type="http://schemas.openxmlformats.org/officeDocument/2006/relationships/hyperlink" Target="http://es.wikipedia.org/wiki/Depresi%C3%B3n_cl%C3%ADnica" TargetMode="External"/><Relationship Id="rId9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rtC7Vx34nWU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/index.php?title=Simulador_de_amanecer&amp;action=edit&amp;redlink=1" TargetMode="External"/><Relationship Id="rId2" Type="http://schemas.openxmlformats.org/officeDocument/2006/relationships/hyperlink" Target="http://es.wikipedia.org/wiki/Terapia_de_luz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es.wikipedia.org/wiki/Prescripci%C3%B3n_m%C3%A9dica" TargetMode="External"/><Relationship Id="rId3" Type="http://schemas.openxmlformats.org/officeDocument/2006/relationships/image" Target="../media/image17.jpeg"/><Relationship Id="rId7" Type="http://schemas.openxmlformats.org/officeDocument/2006/relationships/hyperlink" Target="http://es.wikipedia.org/wiki/Pesadillas" TargetMode="External"/><Relationship Id="rId2" Type="http://schemas.openxmlformats.org/officeDocument/2006/relationships/hyperlink" Target="http://es.wikipedia.org/w/index.php?title=Cronoterapia&amp;action=edit&amp;redlink=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es.wikipedia.org/wiki/Terapia_de_luz" TargetMode="External"/><Relationship Id="rId5" Type="http://schemas.openxmlformats.org/officeDocument/2006/relationships/hyperlink" Target="http://es.wikipedia.org/wiki/Melatonina" TargetMode="External"/><Relationship Id="rId4" Type="http://schemas.openxmlformats.org/officeDocument/2006/relationships/image" Target="../media/image18.jpeg"/><Relationship Id="rId9" Type="http://schemas.openxmlformats.org/officeDocument/2006/relationships/hyperlink" Target="http://es.wikipedia.org/wiki/Vitamina_B1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es-ES" sz="4400" b="0" i="0" spc="-50" baseline="0" noProof="1" smtClean="0">
                <a:solidFill>
                  <a:schemeClr val="bg1"/>
                </a:solidFill>
                <a:latin typeface="Calibri Light"/>
                <a:ea typeface="+mj-ea"/>
                <a:cs typeface="+mj-cs"/>
              </a:rPr>
              <a:t>Sindrome</a:t>
            </a:r>
            <a:r>
              <a:rPr lang="es-ES" sz="4400" b="0" i="0" spc="-50" noProof="1" smtClean="0">
                <a:solidFill>
                  <a:schemeClr val="bg1"/>
                </a:solidFill>
                <a:latin typeface="Calibri Light"/>
                <a:ea typeface="+mj-ea"/>
                <a:cs typeface="+mj-cs"/>
              </a:rPr>
              <a:t> de la fase del sueño retrasado</a:t>
            </a:r>
            <a:endParaRPr lang="es-ES" sz="4400" b="0" i="0" spc="-50" baseline="0" noProof="1">
              <a:solidFill>
                <a:schemeClr val="bg1"/>
              </a:solidFill>
              <a:latin typeface="Calibri Light"/>
              <a:ea typeface="+mj-ea"/>
              <a:cs typeface="+mj-cs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3400" y="6114225"/>
            <a:ext cx="11125200" cy="571500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s-ES" sz="1800" noProof="1" smtClean="0"/>
              <a:t>Lina maria Ordoñez Orozco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s-ES" sz="1800" b="0" i="0" spc="50" baseline="0" noProof="1" smtClean="0">
                <a:solidFill>
                  <a:schemeClr val="bg1"/>
                </a:solidFill>
              </a:rPr>
              <a:t>1102</a:t>
            </a:r>
          </a:p>
        </p:txBody>
      </p:sp>
      <p:pic>
        <p:nvPicPr>
          <p:cNvPr id="1026" name="Picture 2" descr="los trastornos del sueño se clasifican en cuatro grandes grupos según su etiología: Trastornos primarios del sueño  Disomnias: Insomnio primario Hipersomnia primaria Narcolepsia Trastorno del sueño relacionado con la respiración Trastorno del ritmo circadiano Parasomnias: Pesadillas. Terrores nocturnos. Sonambulismo. Trastornos del sueño relacionados con otro trastorno mental"/>
          <p:cNvPicPr>
            <a:picLocks noGrp="1" noChangeAspect="1" noChangeArrowheads="1"/>
          </p:cNvPicPr>
          <p:nvPr>
            <p:ph type="pic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08" b="4108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4687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exto 1"/>
          <p:cNvSpPr>
            <a:spLocks noGrp="1"/>
          </p:cNvSpPr>
          <p:nvPr>
            <p:ph type="body" sz="half" idx="2"/>
          </p:nvPr>
        </p:nvSpPr>
        <p:spPr>
          <a:xfrm>
            <a:off x="8577330" y="5554014"/>
            <a:ext cx="4451797" cy="1303986"/>
          </a:xfrm>
        </p:spPr>
        <p:txBody>
          <a:bodyPr>
            <a:normAutofit/>
          </a:bodyPr>
          <a:lstStyle/>
          <a:p>
            <a:r>
              <a:rPr lang="es-ES" sz="8800" noProof="1" smtClean="0">
                <a:solidFill>
                  <a:schemeClr val="tx1"/>
                </a:solidFill>
              </a:rPr>
              <a:t>Fin</a:t>
            </a:r>
            <a:endParaRPr lang="es-ES" sz="8800" noProof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160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es-ES" sz="3400" b="0" i="0" baseline="0" noProof="1" smtClean="0">
                <a:solidFill>
                  <a:srgbClr val="87A91B"/>
                </a:solidFill>
                <a:latin typeface="Calibri Light"/>
                <a:ea typeface="+mj-ea"/>
                <a:cs typeface="+mj-cs"/>
              </a:rPr>
              <a:t>CONTENIDOS</a:t>
            </a:r>
            <a:endParaRPr lang="es-ES" sz="3400" b="0" i="0" baseline="0" noProof="1">
              <a:solidFill>
                <a:srgbClr val="87A91B"/>
              </a:solidFill>
              <a:latin typeface="Calibri Light"/>
              <a:ea typeface="+mj-ea"/>
              <a:cs typeface="+mj-cs"/>
            </a:endParaRP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indent="-228600" defTabSz="914400">
              <a:lnSpc>
                <a:spcPct val="90000"/>
              </a:lnSpc>
              <a:spcBef>
                <a:spcPts val="1800"/>
              </a:spcBef>
              <a:buClr>
                <a:srgbClr val="87A91B"/>
              </a:buClr>
              <a:buSzPct val="100000"/>
              <a:buFont typeface="Arial"/>
              <a:buChar char="▪"/>
            </a:pPr>
            <a:r>
              <a:rPr lang="es-ES" sz="2000" b="0" i="0" noProof="1" smtClean="0">
                <a:solidFill>
                  <a:srgbClr val="595959"/>
                </a:solidFill>
                <a:latin typeface="Calibri"/>
                <a:ea typeface="+mn-ea"/>
                <a:cs typeface="+mn-cs"/>
              </a:rPr>
              <a:t>Que es</a:t>
            </a:r>
          </a:p>
          <a:p>
            <a:pPr marL="274320" indent="-228600" defTabSz="914400">
              <a:lnSpc>
                <a:spcPct val="90000"/>
              </a:lnSpc>
              <a:spcBef>
                <a:spcPts val="1800"/>
              </a:spcBef>
              <a:buClr>
                <a:srgbClr val="87A91B"/>
              </a:buClr>
              <a:buSzPct val="100000"/>
              <a:buFont typeface="Arial"/>
              <a:buChar char="▪"/>
            </a:pPr>
            <a:r>
              <a:rPr lang="es-ES" noProof="1" smtClean="0">
                <a:solidFill>
                  <a:srgbClr val="595959"/>
                </a:solidFill>
                <a:latin typeface="Calibri"/>
              </a:rPr>
              <a:t>Sintomas</a:t>
            </a:r>
          </a:p>
          <a:p>
            <a:pPr marL="274320" indent="-228600" defTabSz="914400">
              <a:lnSpc>
                <a:spcPct val="90000"/>
              </a:lnSpc>
              <a:spcBef>
                <a:spcPts val="1800"/>
              </a:spcBef>
              <a:buClr>
                <a:srgbClr val="87A91B"/>
              </a:buClr>
              <a:buSzPct val="100000"/>
              <a:buFont typeface="Arial"/>
              <a:buChar char="▪"/>
            </a:pPr>
            <a:r>
              <a:rPr lang="es-ES" noProof="1" smtClean="0">
                <a:solidFill>
                  <a:srgbClr val="595959"/>
                </a:solidFill>
                <a:latin typeface="Calibri"/>
              </a:rPr>
              <a:t>Impacto en los pacientes</a:t>
            </a:r>
          </a:p>
          <a:p>
            <a:pPr marL="274320" indent="-228600" defTabSz="914400">
              <a:lnSpc>
                <a:spcPct val="90000"/>
              </a:lnSpc>
              <a:spcBef>
                <a:spcPts val="1800"/>
              </a:spcBef>
              <a:buClr>
                <a:srgbClr val="87A91B"/>
              </a:buClr>
              <a:buSzPct val="100000"/>
              <a:buFont typeface="Arial"/>
              <a:buChar char="▪"/>
            </a:pPr>
            <a:r>
              <a:rPr lang="es-ES" noProof="1" smtClean="0">
                <a:solidFill>
                  <a:srgbClr val="595959"/>
                </a:solidFill>
                <a:latin typeface="Calibri"/>
              </a:rPr>
              <a:t>Tratamiento</a:t>
            </a:r>
          </a:p>
          <a:p>
            <a:pPr marL="27432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87A91B"/>
              </a:buClr>
              <a:buSzPct val="100000"/>
              <a:buFont typeface="Arial"/>
              <a:buChar char="▪"/>
            </a:pPr>
            <a:endParaRPr lang="es-ES" noProof="1" smtClean="0">
              <a:solidFill>
                <a:srgbClr val="595959"/>
              </a:solidFill>
              <a:latin typeface="Calibri"/>
            </a:endParaRPr>
          </a:p>
          <a:p>
            <a:pPr marL="27432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87A91B"/>
              </a:buClr>
              <a:buSzPct val="100000"/>
              <a:buFont typeface="Arial"/>
              <a:buChar char="▪"/>
            </a:pPr>
            <a:endParaRPr lang="es-ES" sz="2000" b="0" i="0" noProof="1">
              <a:solidFill>
                <a:srgbClr val="595959"/>
              </a:solidFill>
              <a:latin typeface="Calibri"/>
              <a:ea typeface="+mn-ea"/>
              <a:cs typeface="+mn-cs"/>
            </a:endParaRPr>
          </a:p>
        </p:txBody>
      </p:sp>
      <p:pic>
        <p:nvPicPr>
          <p:cNvPr id="3074" name="Picture 2" descr="http://www.noticiassalud.com/wp-content/uploads/2012/04/Insomni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0465" y="1247104"/>
            <a:ext cx="3905250" cy="3495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6970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es-ES" noProof="1" smtClean="0">
                <a:solidFill>
                  <a:srgbClr val="87A91B"/>
                </a:solidFill>
                <a:latin typeface="Calibri Light"/>
              </a:rPr>
              <a:t>Sindrome de la fase del sueño retrasado (SFSR)</a:t>
            </a:r>
            <a:endParaRPr lang="es-ES" sz="3400" b="0" i="0" baseline="0" noProof="1">
              <a:solidFill>
                <a:srgbClr val="87A91B"/>
              </a:solidFill>
              <a:latin typeface="Calibri Light"/>
              <a:ea typeface="+mj-ea"/>
              <a:cs typeface="+mj-cs"/>
            </a:endParaRPr>
          </a:p>
        </p:txBody>
      </p:sp>
      <p:pic>
        <p:nvPicPr>
          <p:cNvPr id="2050" name="Picture 2" descr="http://www.vanguardia.com/sites/default/files/imagecache/Noticia_600x400/foto_grandes_400x300_noticia/2013/02/25/26galer01a003_big_ce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0" y="2447131"/>
            <a:ext cx="4495800" cy="2997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/>
          <p:cNvSpPr/>
          <p:nvPr/>
        </p:nvSpPr>
        <p:spPr>
          <a:xfrm>
            <a:off x="6332112" y="2447131"/>
            <a:ext cx="5027054" cy="31809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>
                <a:solidFill>
                  <a:srgbClr val="252525"/>
                </a:solidFill>
                <a:latin typeface="Arial" panose="020B0604020202020204" pitchFamily="34" charset="0"/>
              </a:rPr>
              <a:t>El </a:t>
            </a:r>
            <a:r>
              <a:rPr lang="es-CO" b="1" dirty="0">
                <a:solidFill>
                  <a:srgbClr val="252525"/>
                </a:solidFill>
                <a:latin typeface="Arial" panose="020B0604020202020204" pitchFamily="34" charset="0"/>
              </a:rPr>
              <a:t>síndrome de la fase del sueño retrasada</a:t>
            </a:r>
            <a:r>
              <a:rPr lang="es-CO" dirty="0">
                <a:solidFill>
                  <a:srgbClr val="252525"/>
                </a:solidFill>
                <a:latin typeface="Arial" panose="020B0604020202020204" pitchFamily="34" charset="0"/>
              </a:rPr>
              <a:t> (</a:t>
            </a:r>
            <a:r>
              <a:rPr lang="es-CO" b="1" dirty="0">
                <a:solidFill>
                  <a:srgbClr val="252525"/>
                </a:solidFill>
                <a:latin typeface="Arial" panose="020B0604020202020204" pitchFamily="34" charset="0"/>
              </a:rPr>
              <a:t>SFSR</a:t>
            </a:r>
            <a:r>
              <a:rPr lang="es-CO" dirty="0">
                <a:solidFill>
                  <a:srgbClr val="252525"/>
                </a:solidFill>
                <a:latin typeface="Arial" panose="020B0604020202020204" pitchFamily="34" charset="0"/>
              </a:rPr>
              <a:t>) es un </a:t>
            </a:r>
            <a:r>
              <a:rPr lang="es-CO" dirty="0">
                <a:solidFill>
                  <a:srgbClr val="0B0080"/>
                </a:solidFill>
                <a:latin typeface="Arial" panose="020B0604020202020204" pitchFamily="34" charset="0"/>
                <a:hlinkClick r:id="rId3" tooltip="Trastornos del sueño"/>
              </a:rPr>
              <a:t>trastorno</a:t>
            </a:r>
            <a:r>
              <a:rPr lang="es-CO" dirty="0">
                <a:solidFill>
                  <a:srgbClr val="252525"/>
                </a:solidFill>
                <a:latin typeface="Arial" panose="020B0604020202020204" pitchFamily="34" charset="0"/>
              </a:rPr>
              <a:t> en el </a:t>
            </a:r>
            <a:r>
              <a:rPr lang="es-CO" dirty="0">
                <a:solidFill>
                  <a:srgbClr val="0B0080"/>
                </a:solidFill>
                <a:latin typeface="Arial" panose="020B0604020202020204" pitchFamily="34" charset="0"/>
                <a:hlinkClick r:id="rId4" tooltip="Ritmo circadiano"/>
              </a:rPr>
              <a:t>ritmo circadiano</a:t>
            </a:r>
            <a:r>
              <a:rPr lang="es-CO" dirty="0">
                <a:solidFill>
                  <a:srgbClr val="252525"/>
                </a:solidFill>
                <a:latin typeface="Arial" panose="020B0604020202020204" pitchFamily="34" charset="0"/>
              </a:rPr>
              <a:t> del sueño que afecta el tiempo de sueño, el ritmo de la temperatura del cuerpo, el nivel de atención del individuo, el ritmo hormonal y otros ritmos biológicos cotidianos, considerando los estándares de la población en general y sociales. Las personas con SFSR habitualmente se quedan dormidas algunas horas después de la medianoche y tienen dificultades para despertar por la mañana.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1459470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es-ES" sz="6600" b="0" i="0" baseline="0" noProof="1" smtClean="0">
                <a:solidFill>
                  <a:srgbClr val="87A91B"/>
                </a:solidFill>
                <a:latin typeface="Calibri Light"/>
                <a:ea typeface="+mj-ea"/>
                <a:cs typeface="+mj-cs"/>
              </a:rPr>
              <a:t>produce</a:t>
            </a:r>
            <a:endParaRPr lang="es-ES" sz="6600" b="0" i="0" baseline="0" noProof="1">
              <a:solidFill>
                <a:srgbClr val="87A91B"/>
              </a:solidFill>
              <a:latin typeface="Calibri Light"/>
              <a:ea typeface="+mj-ea"/>
              <a:cs typeface="+mj-cs"/>
            </a:endParaRPr>
          </a:p>
        </p:txBody>
      </p:sp>
      <p:pic>
        <p:nvPicPr>
          <p:cNvPr id="3074" name="Picture 2" descr="https://encrypted-tbn0.gstatic.com/images?q=tbn:ANd9GcQ-BaOTl8ajFx_hq_UrX3xxADT_X6bQfoRyzAHBBdm_RmRvVrI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163" y="1091203"/>
            <a:ext cx="3808312" cy="17930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static.latercera.com/20140314/191341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3924312"/>
            <a:ext cx="3964993" cy="2399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www.herbogeminis.com/IMG/jpg/trastornos_del_sueno-photospip5af23430991b1cd5702ad0730c8181a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2108" y="160337"/>
            <a:ext cx="3548780" cy="28863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El Metodo Gabriel - Programa FAT 9: Trastornos del Sueñ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1906" y="4042285"/>
            <a:ext cx="3597275" cy="246871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10" descr="data:image/jpeg;base64,/9j/4AAQSkZJRgABAQAAAQABAAD/2wCEAAkGBhQPEBQUEBQVFBQVFBQVFhUVFBQXFRQVFhQVFxUXFBIXHCYfFxkkGRUUHy8gJCcpLCwsFR4xNTAqNSYrLCkBCQoKDgwOGg8PGiwkHB8pKSkqLCksLCwsKSwpKSwsLCwpKSkpKSkpKSwpKSwpKSkpKSwpKSwpLCksLDUpLCwpLP/AABEIALcBEwMBIgACEQEDEQH/xAAcAAEAAQUBAQAAAAAAAAAAAAAABQIDBAYHAQj/xABFEAABAwICBgUJBQYGAgMAAAABAAIDBBEFIQYSMUFRYRNxgZLRByIyQlJTkaGxM0NicsEUFRZjk+EjgoOywvAkohdFVP/EABkBAQADAQEAAAAAAAAAAAAAAAABAgMEBf/EACoRAAICAQQBBAEDBQAAAAAAAAABAhEDEiExURMEIkGRYUKBoRQyM3HR/9oADAMBAAIRAxEAPwDtqIiAIiIAiIgCIiAIiIAiIgCKzVVjIm60r2sbxc4NHxK1zSfTmGCncaeaJ8rrtYGva7VPtOAOwKG6JSss6ZeUBlEeihAkntci/mxjcX8+S5Pi+ltTO868r+JIJAHUBYBRs1YNc2Je5xLnyO9dx380lJLDYC2+/H9Vg5NnSoJFsab1EOcM0wPtF5tzs3YrA0wqHXJkc4kg67nEkEcDu7FjOpdY3cRa+0uaPl4K1VxAbLJZGkm6fyhVY9KZ5AvmCBa/YbrddCvK+7WEdY7WadkltnXbwXJJG2bt33y6lTRz9EQ6+w7FKbKtI+uaOsZMwPjcHNOwgq8uQ+TTSXUkDc+jeQOIBI3jd18iuutdcXWsZWjKUaZ6iIrFQiIgCIiAIiIAiIgCIiAIiIAiIgCIiAIiIAiIgCIiAISiIDkGnmoyUuqY553Pu1gfqta3gGRtdz2rnEkUNzdhaAdhdZrbbuzhyXcdNMeo6d56Z4E4YQy97tyOQO5cDlpXVEwY03132zubcbj5rGXJvHgy3VoZ9iNaw2gtIPVci6w/4kb94Hg9QNuxZlVSRQS2afNA2g3sRy+oPBYmJdBIQdZrTaxzuTzsAoTRaSZehxGJ+bHNPXkfgQlHQSVk4hgDNYgu1nOOqALZ3A4kBRcdLDI4NY4k8NULOwt76KobIzW802I2gtJGs0jccvkFOwjzuYmI4c+nmdFMNV7dwzDhuLTvBWTX4I6KJkljqu37rkZLoOlGj37xpmVUGcjG6wG3pGnMt6xtHasfC8NGIYSGE6r4y4cc2k6uXVqqmo18atr6Ijyc4h0dXHwNmkbi3+17/FfR8bbBfLWjsJbKPVINjf1SDvX0zglQ6Snjc8WcWi457P0WkGc2RGciItTIIiIAiIgCIiAIiIAiIgCIiAIiIAiIgCIiAIiIAiXRAEREBq2leHUzw574YpJdUgOe0OewfgDtnYuTYPTNNSS0BuoDYmwN8wL5cAu0aUNHQm41sjYbybE2bbO+W5cx0dwUhsr5LXIvxtkTYnec1z5OTrwGqY1hrpOknDGltySCBYADzs9u261no43t81oFxsBvf4rpeMYTq0Z6MHWda/63C1rB9Dgxj6icgbdUZC3F1tlz9FWMtjWcLZqeHQyRztdC3WeCbDjxBuuiOwKPF4jJF/g1DMjt9ID0XjhzWnVVP0gEkNzlu234OCmtGsWkY/pWh3SNykYQQXs4226w3KW7IhHTt8MndAsTkp3vpZ2lrgTYHc4bbcQbggqewrDm09TO0ea2b/FaN17arwO2x/zKzV0Yq+iqYiA9paQ72mk5g9l1JYrhpl6N+s5pjdmWmxsRY58FlZslRoUeGEYk5h9aUfB5HivoGgpeijawbGgAdi5LHTNGNQWN9YMPa1x+oXYV0Yjiz8hES62OcIiIAiIgCIiAIiIAiIgCIvEB6iIgCIiAIiIAiIgCIiAIiIDxzQRn/wBC45T4sGOfEPsjK6x/llxt8gAuyLjmleHCCvkYwWaSHgcNbM25XusM/FnV6Z+5onTM1wLWW2Z8gdyh6+ETP1LDUaLn8R3LzDYiScyCcivahnRyWbwz+KwTO19ER/C4a/XiOqeB2HrH6qWw3o5ZLSsDJW77C5HI7wr7JSo/GITq9IMnM86/VtUshbE7SYOIAejN2klxaTkCTnq8uSvVlZ5pa07lH0FY9zbOPbx8FXIFRsse4HgzKivhlcCXRk78tUAnPtsuorTtA4RrSu9YBoHUb3+gW4rqwr22ef6h++giItjnCIiAIiIAiIgCIiAIiIAiIgCIiAIiIAiIgCIiAIiIAsaqrRGOJ4D9VcqZtRpO3gOai4Hh7QSM9/WNqlKwYtfiUhBsSOQy+i59WXmqnE3dsF9uxbXpNiIYejjPnm9z7II+qjcGw3V85y5M87elHf6eFLUymmoiwXWtaRPlL29CdVwJJP4dgC2jSLFOijOo27zs5cytR0exMTlwef8AFBIe07esD2Ss0mkbqm9y5hNXO8lsgF9xG/rWJjdHUSXu+wHqj9eKlqVgFTq6264HLkd6v1VPrPdY3AyPD48VNltJY0WrC9mo70hktidS5LTXVIppNYHafRG09i3vD6kSx5bwqNEcMq0dregmPB41T1+r/wB5rc2VntAj5haLJBY5rYMExAyN1Xemzb+IbitvTz/Qzm9Tj/WjYWvB2G6qUe92rm3b8lmwSazQeWzguto4StERQAiIgCIiAIiIAiIgC8Xq8QHqIiAIiIAiIgCIiAIisVdTqNyFydgQGHiFQS8NGwbeZUFi+NdDrMjsXmx5M4358lRjGNah1I85D6R3Mv8A8lFUdFc3dmTmSdpPWsMuWvbHk7MOG/dLgpoaAudrPzJNyTv61KVEgY1VgBoVmBhlk5AXWMIWzonOlZjUdMJ76zSD+IDx2LV9K/Ju8u6aluHjMhuRPNtt66Q2j1bEDZ9FkPY45teRyIBHj812PGmqOJZGnZwJ1fUREMnYXuacjqEu6jaxutop8Mrp4h5rIGnZ0p6M24lo1ndhsuqsw1jnNc9rS/c7VFxfhdXKnD2u2jYqLD2bP1TqkjldDomyIEveZpNskliGjgG33cAFL4XL0drbL26ls9fh4tqtHM8z/Za3VUhYSUnBUUhkdk65geLrGbrRuDmZOGznyPJY+E12sLKSkjuuNqmdqdomKKuE7bjIj0hwPgsyhdZxHHPtC1JkzoX6zeoj2m7wtloqgPDXszH04g81248mtU+TgzYtD24JZFap59ccLGyuq5zhERAEREAREQBERAEReID1ERAEREAREQBCiICK0hxoUsYNiXONmj6knctRk0nlkaQ1oaTlr3JNuV9h5q7pbioqJ+iZ6ERIc7i/eByGzrusOmgXNkyO6iduHCquRXR0fFSbGhoVETLBJJLLFI6WzyU6xDRv+iksPpg15/KPqVg4dHd1ztIPYNyl48pf8q7cUKRw5Z26MzVyVpjc1eOxeQtzWxgZNljzSZ2G36K9dWWxbUILL4RZQeMUdwVsnRLDqqG4Khqy6kaBCeietjpZ7hQ2kdN0RaefirmF1GVjkeC48kaZ24pWqJiWK6sU1U6B125tPpN/UcCshkl1TLGsVado2aTVM2LDasOALTdrviDzG5SS0OGpfA7WZsPpN3EePNblhtYJomvG/wCq7IZFP/Z5+XE4P8GUiIrmIREQBERAEREAREQBERAEREAWn6f+UNmFtDGASVDxdrCbNY325CN19g2lbPiNe2nhklkNmRsc9x5AXXzPjeKPrJ5JpfSkcTb2R6rRyAsFVui8VZtdD5cK1kmtMyGWO+bWtLHW/C+5z6wuqQaZQ1OHuq6Z1xqkAHJzZNmo4biCQvmsw2FlN6BVsjal8AcRFIzXezc5zHDVNuOe3qVbdGigm0dHw6nyzzJzJ5qZhiCxaKECyzTkueqO8OdZY7n6zrbhmepWqqe3UtSlx7/yHMv50jdRrQRdov6RueF+amC33M8jpG+4DU9KXP3E2b+UZA9pue1SVTJqysPHJQmj8mqABuClpjryM5ecexdy4OB8ku5GOtdYZqrmwV9kwGW9SUMjpPmvWbFaBueQy7d/6KsOUguqhy8LkvZAatpU1okj19mfx3KGleAQ5mYHzG9Sum0lmh1rgbe1c+lx51O50oY98QLelABJY0ggyZbr2v1rDJ0bwdKzf6adZpzF1q2EYsyRoMbg5p2H9DzWx0socFyUdydqy3UMUlohV2dJEdnpt+jh9CsV0V7qzhILKqI8SW/EEeCmNqSZXItUGjeERF2HmBERAEREAREQBeL1EARFjVGIMZvueA/VAZKKFnxQu36o5eKsdKTxVdRfQQXllxboqFsIOc8gBt7DLOd2X1R2riRW6+VOs16tjL5RxD4vNz8gFpZCcllsWZCsOhxN1NUslbuuCOLTtHyWXO8BTOiugEla8SSAxw7dYjN/5Gnb1nLrUUS30dLwOubNC2RpBDgD8Qsmar4Z9SyKHA4YWBkcdgBxNzzPErPhpw3YAOpV8TZ0+dVwRENCZWHXY5rjexLhllkdSxvxzKisP8m8ccwmfLK94JOeoBcgjYBlkVuQaqg1aKCRzSm27MKjwlsZu0u2WzOSzehBvtz5qsNWDiuNx0zbvuTua0XJP6K7aS3KqLk6RnxxhuxDqsGs46oG8mw7brVv3zWVX2EIgj95Jm63JtvFYk2HU5N6uaSocM7EnVFvw5BZvL1/Ox0f06j/AHv9lu/+fybB/G1Prtji1piXtYejaSG61/Oc42Fsje11pOgultRPiLhJK58cklSNUnzQ1h8zVHq2AGzmtgj0oghbqwxWHY0fLatOwGmhoXMfG9zpGl9i4tNy8ed5oGajzJcv6M5YrftVL8nZBMrctTbNzgBzIH1WhnFKyf7NshB321B8TZBotVTfavYwdZef0+qt5W+EV8aXLJLSfGIS1w6RpNrADP6KB0LxqGlqnPncBE6NzLWLtpBzaActqm6TQeJv2pdIeBNm/AKXpsHhi+zjY3qaL/FV0zk7dFrilSNR0qwSLDZY6mjt+y1BAcxnoxuIu1zQNjSBs3KUw6vDgCDcHO6nZ6BjxZwBUQ7RvUcTE+wO1rsx2Hcqyxu7RfFk07Mlmy3FwqaFuvUxgeq7WJ4ALEp6eVosQDzDvFSNBSaoJO07VCi73Nck0o7G2AotfdFffZX6asdH6RLm/TqK0uji0kyitwzh4u03+vaFcVigREQBERAESyIDXanGHSEgeaOA29pWOHLluhelFTV1o6aRzm6jyW2AaNlsgF0cTHj9FGfG8UtLdmsHaszA5OkWIJivemWFl6ORaa1WvX1B4PDR/lY1v6LXmPdK8MiaXOJsABck8uKksVw2WbEXxS2jdLO4N1zYEOcdVxPAi2xdW0e0Sp8OZ6TOkt50j3NB5hoJ81vJdCV8GRruink1bHaWsAe/aItrW/n9o8tnWt/jhtyHBR1RpVQw/aVcAPDpGk/ALJocfp6hmvA90rLka0cby0kbbOtZWqiOTODVUGLGdiQGyKZ3VHb6kLFdpG8bKGqPO8A+siWuyaZLBq91VGw6QE+lSVLOZbE7/a8lZgxRnsyjrid4Ja7FMvqwKCMG4Y25JN7C9ztPWvP3nHwk/pP8FT++I/Zm/ov8EtMboyHN4KGxOgfJ6rDzsL/FSYxWI7pO2J/gqZMWYBcRzP6oyPrZQ9L2bJVo1PEdEWCCZ8m6N7rN46pIt22Wq+SzCnNqWNkYdaMS9Jcei9zGloc7jYrpj8eJy/Yqlw59CB85FoNXoXiE1dPUwS/skcrw4MMoL8mNb57W3buO9V9seCalJ7nUQyyELRKTAMXZ/wDZRnk+NrvnZZOkWIVtBQvm/aIp5Wapt0AawguAIsDe+fFT5EWeNr5NwIVNlx+n8ttU37Wkif8Alc9nis+n8uo+9oXj8kwP+5gTXHsppkvg6iQvA1c9h8uFIfTgqGc7McPkVIQeWDDnelJIz80L/wDiCptCmbnZVtWtweUfDn7KuMfm1m/ULMj0zoXbKuA/6jVNobk3Ze2USdLqMbaqD+o1U/xpQ/8A64P6gTYUSli03YSCs+jxgOyf5p47j4KAbpVRnZUwH/Ub4q8KqGYXjkY7m1wI7bLNquCeeTa0WrUmLOgNvTb7N9n5StipK5kouw34jeOsIpJlJRaL6IisVC8Xt0QHzv5NPNqJT/KA/wDYeC6O2dcNocRkilHRSOjLrAltsxzuuiYLjmpH/wCTPG59zsOwbr23rjjem2ex66nndfg3Fsqq6Va63Sen9834o7Sqn3zNVrOPSajpjin7TUhsgGpE4gAbdufnbdyj30FJKbuY6/EuJ+ZV/GQySVzo3g3N8lixAb3BU1NG2lVwZNPonTv9AkfBbDhWEzUsepDI5rSSbAkZnfkozD6qJmbpAOy6nGaRwWt0mf5VNoimemapH3r+87xVp9ROfvXd93irU+MRH1x8FjOxVm5wWbLokG1dR75/fd4ql8kp2zP7zvFYBxFvtBUOrQdjvp4qLL0iTFVMMunf3neKNmn3TP77vFRP7WAdqvR1obtI+I8VdV8lWSN5vev7zvFUF84++d33eK8hqukHmXO7d4q0+gke4DZfiRvW0fTzmrjFv7MJZ8cHU5JfuisyT+8cf9R/isaTF5G5GST+o7xW30ugVS0Z6mf4lizeTKocT6Gf4v7LGWGVbI1jmhe7RrIxt52yS98+KxsRn14yNZ5va4J53W2f/F9T+DvLx3kxqv5fe/ssnhyGvmxdnPBh4Xhwq+5dBPkvq/5fe/sqm+TGrHu+9/ZU8OTplvPj7RzsYPyVbcCJ3D4Low8nNWNzO/8A2VZ0Bqx6jT1PH6qfFk6Y82PtHOW6N32tHwCuN0KL9jWnsC32bRCoiYXyMDWtF3HWbYDic1Yp6mOMZvZ2Paf1VlCS5so8kfijSHaBP9gfAK07Qh4+7HwC6KcTi9tnfb4qj97wj1294eKvpfbM9f4OfM0NkGyMKewGKeldkw23jctidjEI2vb8QrMmMwN+8aO3wU6X2Q5X8E9HVh7A6xGWzeFXHUlpDmEtI37D2qDp8dhdk2Rh4C6zOm5q6Zk0blhelLXWbNZrtmt6p6+BU+DfYuVunUjhOlD6bL04/ZJ2flO7qW0cnZjLH0dDRQUem1KQCXuad4LHkjtAsi01Iy0s4DolhcMsj+lYH2AIvfI3W2DR+m9yz5+KIuKD2PSz/wCRlYwCm9yz4K7+4qb3MfdCIrmBF4lgsO1rGi3ALCgwiInNrfgvEWbZvHglafBIfds7qyxg8I+7Z3QiIVLE2Fw+7Z3QsN+Hxj1G90Iiqy8Sw+lYPUb3QrTqdnsN+AXiKlmqSPWwMGxjfgF62Nvst+ARFKbJaRcbZuwAHkE/aDfaURbLJJKk39mOiLe6X0SQ0iqPfSd4r3+JJ/fSd4rxFXU+y2iPR4dJqjZ0sneKpOkM/vZO8URQ5Pstoj0U/wAQTH72TvFVNxmX3j+8V6ixc5dmihHoux47ONkslvzlZLceqD97J3iiK+qXZXRHorfissjS18j3NcLEFxII3ghY0WGx+7Z3QiKbZk0lwXzhcfu2d1qDCY/ds7rfBEVkZtFX7ui93H3Gql+Gxe6j7jfBeorFRHTMabtYxp4hrR87K4554oikhlp0pVqSREUgtGXmvERSQ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8" name="AutoShape 12" descr="data:image/jpeg;base64,/9j/4AAQSkZJRgABAQAAAQABAAD/2wCEAAkGBhQPEBQUEBQVFBQVFBQVFhUVFBQXFRQVFhQVFxUXFBIXHCYfFxkkGRUUHy8gJCcpLCwsFR4xNTAqNSYrLCkBCQoKDgwOGg8PGiwkHB8pKSkqLCksLCwsKSwpKSwsLCwpKSkpKSkpKSwpKSwpKSkpKSwpKSwpLCksLDUpLCwpLP/AABEIALcBEwMBIgACEQEDEQH/xAAcAAEAAQUBAQAAAAAAAAAAAAAABQIDBAYHAQj/xABFEAABAwICBgUJBQYGAgMAAAABAAIDBBEFIQYSMUFRYRNxgZLRByIyQlJTkaGxM0NicsEUFRZjk+EjgoOywvAkohdFVP/EABkBAQADAQEAAAAAAAAAAAAAAAABAgMEBf/EACoRAAICAQQBBAEDBQAAAAAAAAABAhEDEiExURMEIkGRYUKBoRQyM3HR/9oADAMBAAIRAxEAPwDtqIiAIiIAiIgCIiAIiIAiIgCKzVVjIm60r2sbxc4NHxK1zSfTmGCncaeaJ8rrtYGva7VPtOAOwKG6JSss6ZeUBlEeihAkntci/mxjcX8+S5Pi+ltTO868r+JIJAHUBYBRs1YNc2Je5xLnyO9dx380lJLDYC2+/H9Vg5NnSoJFsab1EOcM0wPtF5tzs3YrA0wqHXJkc4kg67nEkEcDu7FjOpdY3cRa+0uaPl4K1VxAbLJZGkm6fyhVY9KZ5AvmCBa/YbrddCvK+7WEdY7WadkltnXbwXJJG2bt33y6lTRz9EQ6+w7FKbKtI+uaOsZMwPjcHNOwgq8uQ+TTSXUkDc+jeQOIBI3jd18iuutdcXWsZWjKUaZ6iIrFQiIgCIiAIiIAiIgCIiAIiIAiIgCIiAIiIAiIgCIiAISiIDkGnmoyUuqY553Pu1gfqta3gGRtdz2rnEkUNzdhaAdhdZrbbuzhyXcdNMeo6d56Z4E4YQy97tyOQO5cDlpXVEwY03132zubcbj5rGXJvHgy3VoZ9iNaw2gtIPVci6w/4kb94Hg9QNuxZlVSRQS2afNA2g3sRy+oPBYmJdBIQdZrTaxzuTzsAoTRaSZehxGJ+bHNPXkfgQlHQSVk4hgDNYgu1nOOqALZ3A4kBRcdLDI4NY4k8NULOwt76KobIzW802I2gtJGs0jccvkFOwjzuYmI4c+nmdFMNV7dwzDhuLTvBWTX4I6KJkljqu37rkZLoOlGj37xpmVUGcjG6wG3pGnMt6xtHasfC8NGIYSGE6r4y4cc2k6uXVqqmo18atr6Ijyc4h0dXHwNmkbi3+17/FfR8bbBfLWjsJbKPVINjf1SDvX0zglQ6Snjc8WcWi457P0WkGc2RGciItTIIiIAiIgCIiAIiIAiIgCIiAIiIAiIgCIiAIiIAiXRAEREBq2leHUzw574YpJdUgOe0OewfgDtnYuTYPTNNSS0BuoDYmwN8wL5cAu0aUNHQm41sjYbybE2bbO+W5cx0dwUhsr5LXIvxtkTYnec1z5OTrwGqY1hrpOknDGltySCBYADzs9u261no43t81oFxsBvf4rpeMYTq0Z6MHWda/63C1rB9Dgxj6icgbdUZC3F1tlz9FWMtjWcLZqeHQyRztdC3WeCbDjxBuuiOwKPF4jJF/g1DMjt9ID0XjhzWnVVP0gEkNzlu234OCmtGsWkY/pWh3SNykYQQXs4226w3KW7IhHTt8MndAsTkp3vpZ2lrgTYHc4bbcQbggqewrDm09TO0ea2b/FaN17arwO2x/zKzV0Yq+iqYiA9paQ72mk5g9l1JYrhpl6N+s5pjdmWmxsRY58FlZslRoUeGEYk5h9aUfB5HivoGgpeijawbGgAdi5LHTNGNQWN9YMPa1x+oXYV0Yjiz8hES62OcIiIAiIgCIiAIiIAiIgCIvEB6iIgCIiAIiIAiIgCIiAIiIDxzQRn/wBC45T4sGOfEPsjK6x/llxt8gAuyLjmleHCCvkYwWaSHgcNbM25XusM/FnV6Z+5onTM1wLWW2Z8gdyh6+ETP1LDUaLn8R3LzDYiScyCcivahnRyWbwz+KwTO19ER/C4a/XiOqeB2HrH6qWw3o5ZLSsDJW77C5HI7wr7JSo/GITq9IMnM86/VtUshbE7SYOIAejN2klxaTkCTnq8uSvVlZ5pa07lH0FY9zbOPbx8FXIFRsse4HgzKivhlcCXRk78tUAnPtsuorTtA4RrSu9YBoHUb3+gW4rqwr22ef6h++giItjnCIiAIiIAiIgCIiAIiIAiIgCIiAIiIAiIgCIiAIiIAsaqrRGOJ4D9VcqZtRpO3gOai4Hh7QSM9/WNqlKwYtfiUhBsSOQy+i59WXmqnE3dsF9uxbXpNiIYejjPnm9z7II+qjcGw3V85y5M87elHf6eFLUymmoiwXWtaRPlL29CdVwJJP4dgC2jSLFOijOo27zs5cytR0exMTlwef8AFBIe07esD2Ss0mkbqm9y5hNXO8lsgF9xG/rWJjdHUSXu+wHqj9eKlqVgFTq6264HLkd6v1VPrPdY3AyPD48VNltJY0WrC9mo70hktidS5LTXVIppNYHafRG09i3vD6kSx5bwqNEcMq0dregmPB41T1+r/wB5rc2VntAj5haLJBY5rYMExAyN1Xemzb+IbitvTz/Qzm9Tj/WjYWvB2G6qUe92rm3b8lmwSazQeWzguto4StERQAiIgCIiAIiIAiIgC8Xq8QHqIiAIiIAiIgCIiAIisVdTqNyFydgQGHiFQS8NGwbeZUFi+NdDrMjsXmx5M4358lRjGNah1I85D6R3Mv8A8lFUdFc3dmTmSdpPWsMuWvbHk7MOG/dLgpoaAudrPzJNyTv61KVEgY1VgBoVmBhlk5AXWMIWzonOlZjUdMJ76zSD+IDx2LV9K/Ju8u6aluHjMhuRPNtt66Q2j1bEDZ9FkPY45teRyIBHj812PGmqOJZGnZwJ1fUREMnYXuacjqEu6jaxutop8Mrp4h5rIGnZ0p6M24lo1ndhsuqsw1jnNc9rS/c7VFxfhdXKnD2u2jYqLD2bP1TqkjldDomyIEveZpNskliGjgG33cAFL4XL0drbL26ls9fh4tqtHM8z/Za3VUhYSUnBUUhkdk65geLrGbrRuDmZOGznyPJY+E12sLKSkjuuNqmdqdomKKuE7bjIj0hwPgsyhdZxHHPtC1JkzoX6zeoj2m7wtloqgPDXszH04g81248mtU+TgzYtD24JZFap59ccLGyuq5zhERAEREAREQBERAEReID1ERAEREAREQBCiICK0hxoUsYNiXONmj6knctRk0nlkaQ1oaTlr3JNuV9h5q7pbioqJ+iZ6ERIc7i/eByGzrusOmgXNkyO6iduHCquRXR0fFSbGhoVETLBJJLLFI6WzyU6xDRv+iksPpg15/KPqVg4dHd1ztIPYNyl48pf8q7cUKRw5Z26MzVyVpjc1eOxeQtzWxgZNljzSZ2G36K9dWWxbUILL4RZQeMUdwVsnRLDqqG4Khqy6kaBCeietjpZ7hQ2kdN0RaefirmF1GVjkeC48kaZ24pWqJiWK6sU1U6B125tPpN/UcCshkl1TLGsVado2aTVM2LDasOALTdrviDzG5SS0OGpfA7WZsPpN3EePNblhtYJomvG/wCq7IZFP/Z5+XE4P8GUiIrmIREQBERAEREAREQBERAEREAWn6f+UNmFtDGASVDxdrCbNY325CN19g2lbPiNe2nhklkNmRsc9x5AXXzPjeKPrJ5JpfSkcTb2R6rRyAsFVui8VZtdD5cK1kmtMyGWO+bWtLHW/C+5z6wuqQaZQ1OHuq6Z1xqkAHJzZNmo4biCQvmsw2FlN6BVsjal8AcRFIzXezc5zHDVNuOe3qVbdGigm0dHw6nyzzJzJ5qZhiCxaKECyzTkueqO8OdZY7n6zrbhmepWqqe3UtSlx7/yHMv50jdRrQRdov6RueF+amC33M8jpG+4DU9KXP3E2b+UZA9pue1SVTJqysPHJQmj8mqABuClpjryM5ecexdy4OB8ku5GOtdYZqrmwV9kwGW9SUMjpPmvWbFaBueQy7d/6KsOUguqhy8LkvZAatpU1okj19mfx3KGleAQ5mYHzG9Sum0lmh1rgbe1c+lx51O50oY98QLelABJY0ggyZbr2v1rDJ0bwdKzf6adZpzF1q2EYsyRoMbg5p2H9DzWx0socFyUdydqy3UMUlohV2dJEdnpt+jh9CsV0V7qzhILKqI8SW/EEeCmNqSZXItUGjeERF2HmBERAEREAREQBeL1EARFjVGIMZvueA/VAZKKFnxQu36o5eKsdKTxVdRfQQXllxboqFsIOc8gBt7DLOd2X1R2riRW6+VOs16tjL5RxD4vNz8gFpZCcllsWZCsOhxN1NUslbuuCOLTtHyWXO8BTOiugEla8SSAxw7dYjN/5Gnb1nLrUUS30dLwOubNC2RpBDgD8Qsmar4Z9SyKHA4YWBkcdgBxNzzPErPhpw3YAOpV8TZ0+dVwRENCZWHXY5rjexLhllkdSxvxzKisP8m8ccwmfLK94JOeoBcgjYBlkVuQaqg1aKCRzSm27MKjwlsZu0u2WzOSzehBvtz5qsNWDiuNx0zbvuTua0XJP6K7aS3KqLk6RnxxhuxDqsGs46oG8mw7brVv3zWVX2EIgj95Jm63JtvFYk2HU5N6uaSocM7EnVFvw5BZvL1/Ox0f06j/AHv9lu/+fybB/G1Prtji1piXtYejaSG61/Oc42Fsje11pOgultRPiLhJK58cklSNUnzQ1h8zVHq2AGzmtgj0oghbqwxWHY0fLatOwGmhoXMfG9zpGl9i4tNy8ed5oGajzJcv6M5YrftVL8nZBMrctTbNzgBzIH1WhnFKyf7NshB321B8TZBotVTfavYwdZef0+qt5W+EV8aXLJLSfGIS1w6RpNrADP6KB0LxqGlqnPncBE6NzLWLtpBzaActqm6TQeJv2pdIeBNm/AKXpsHhi+zjY3qaL/FV0zk7dFrilSNR0qwSLDZY6mjt+y1BAcxnoxuIu1zQNjSBs3KUw6vDgCDcHO6nZ6BjxZwBUQ7RvUcTE+wO1rsx2Hcqyxu7RfFk07Mlmy3FwqaFuvUxgeq7WJ4ALEp6eVosQDzDvFSNBSaoJO07VCi73Nck0o7G2AotfdFffZX6asdH6RLm/TqK0uji0kyitwzh4u03+vaFcVigREQBERAESyIDXanGHSEgeaOA29pWOHLluhelFTV1o6aRzm6jyW2AaNlsgF0cTHj9FGfG8UtLdmsHaszA5OkWIJivemWFl6ORaa1WvX1B4PDR/lY1v6LXmPdK8MiaXOJsABck8uKksVw2WbEXxS2jdLO4N1zYEOcdVxPAi2xdW0e0Sp8OZ6TOkt50j3NB5hoJ81vJdCV8GRruink1bHaWsAe/aItrW/n9o8tnWt/jhtyHBR1RpVQw/aVcAPDpGk/ALJocfp6hmvA90rLka0cby0kbbOtZWqiOTODVUGLGdiQGyKZ3VHb6kLFdpG8bKGqPO8A+siWuyaZLBq91VGw6QE+lSVLOZbE7/a8lZgxRnsyjrid4Ja7FMvqwKCMG4Y25JN7C9ztPWvP3nHwk/pP8FT++I/Zm/ov8EtMboyHN4KGxOgfJ6rDzsL/FSYxWI7pO2J/gqZMWYBcRzP6oyPrZQ9L2bJVo1PEdEWCCZ8m6N7rN46pIt22Wq+SzCnNqWNkYdaMS9Jcei9zGloc7jYrpj8eJy/Yqlw59CB85FoNXoXiE1dPUwS/skcrw4MMoL8mNb57W3buO9V9seCalJ7nUQyyELRKTAMXZ/wDZRnk+NrvnZZOkWIVtBQvm/aIp5Wapt0AawguAIsDe+fFT5EWeNr5NwIVNlx+n8ttU37Wkif8Alc9nis+n8uo+9oXj8kwP+5gTXHsppkvg6iQvA1c9h8uFIfTgqGc7McPkVIQeWDDnelJIz80L/wDiCptCmbnZVtWtweUfDn7KuMfm1m/ULMj0zoXbKuA/6jVNobk3Ze2USdLqMbaqD+o1U/xpQ/8A64P6gTYUSli03YSCs+jxgOyf5p47j4KAbpVRnZUwH/Ub4q8KqGYXjkY7m1wI7bLNquCeeTa0WrUmLOgNvTb7N9n5StipK5kouw34jeOsIpJlJRaL6IisVC8Xt0QHzv5NPNqJT/KA/wDYeC6O2dcNocRkilHRSOjLrAltsxzuuiYLjmpH/wCTPG59zsOwbr23rjjem2ex66nndfg3Fsqq6Va63Sen9834o7Sqn3zNVrOPSajpjin7TUhsgGpE4gAbdufnbdyj30FJKbuY6/EuJ+ZV/GQySVzo3g3N8lixAb3BU1NG2lVwZNPonTv9AkfBbDhWEzUsepDI5rSSbAkZnfkozD6qJmbpAOy6nGaRwWt0mf5VNoimemapH3r+87xVp9ROfvXd93irU+MRH1x8FjOxVm5wWbLokG1dR75/fd4ql8kp2zP7zvFYBxFvtBUOrQdjvp4qLL0iTFVMMunf3neKNmn3TP77vFRP7WAdqvR1obtI+I8VdV8lWSN5vev7zvFUF84++d33eK8hqukHmXO7d4q0+gke4DZfiRvW0fTzmrjFv7MJZ8cHU5JfuisyT+8cf9R/isaTF5G5GST+o7xW30ugVS0Z6mf4lizeTKocT6Gf4v7LGWGVbI1jmhe7RrIxt52yS98+KxsRn14yNZ5va4J53W2f/F9T+DvLx3kxqv5fe/ssnhyGvmxdnPBh4Xhwq+5dBPkvq/5fe/sqm+TGrHu+9/ZU8OTplvPj7RzsYPyVbcCJ3D4Low8nNWNzO/8A2VZ0Bqx6jT1PH6qfFk6Y82PtHOW6N32tHwCuN0KL9jWnsC32bRCoiYXyMDWtF3HWbYDic1Yp6mOMZvZ2Paf1VlCS5so8kfijSHaBP9gfAK07Qh4+7HwC6KcTi9tnfb4qj97wj1294eKvpfbM9f4OfM0NkGyMKewGKeldkw23jctidjEI2vb8QrMmMwN+8aO3wU6X2Q5X8E9HVh7A6xGWzeFXHUlpDmEtI37D2qDp8dhdk2Rh4C6zOm5q6Zk0blhelLXWbNZrtmt6p6+BU+DfYuVunUjhOlD6bL04/ZJ2flO7qW0cnZjLH0dDRQUem1KQCXuad4LHkjtAsi01Iy0s4DolhcMsj+lYH2AIvfI3W2DR+m9yz5+KIuKD2PSz/wCRlYwCm9yz4K7+4qb3MfdCIrmBF4lgsO1rGi3ALCgwiInNrfgvEWbZvHglafBIfds7qyxg8I+7Z3QiIVLE2Fw+7Z3QsN+Hxj1G90Iiqy8Sw+lYPUb3QrTqdnsN+AXiKlmqSPWwMGxjfgF62Nvst+ARFKbJaRcbZuwAHkE/aDfaURbLJJKk39mOiLe6X0SQ0iqPfSd4r3+JJ/fSd4rxFXU+y2iPR4dJqjZ0sneKpOkM/vZO8URQ5Pstoj0U/wAQTH72TvFVNxmX3j+8V6ixc5dmihHoux47ONkslvzlZLceqD97J3iiK+qXZXRHorfissjS18j3NcLEFxII3ghY0WGx+7Z3QiKbZk0lwXzhcfu2d1qDCY/ds7rfBEVkZtFX7ui93H3Gql+Gxe6j7jfBeorFRHTMabtYxp4hrR87K4554oikhlp0pVqSREUgtGXmvERSQf/Z"/>
          <p:cNvSpPr>
            <a:spLocks noChangeAspect="1" noChangeArrowheads="1"/>
          </p:cNvSpPr>
          <p:nvPr/>
        </p:nvSpPr>
        <p:spPr bwMode="auto">
          <a:xfrm>
            <a:off x="3381219" y="237253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9" name="AutoShape 14" descr="data:image/jpeg;base64,/9j/4AAQSkZJRgABAQAAAQABAAD/2wCEAAkGBxQSEhUUExEVFBQXFxUUGBgYFxwVFxgXFhUWFxQUFxkYHSggGBolHBQUITEhJSkrLi4uFx8zODMsNygtLisBCgoKDg0OGhAQGjAkHyQsLC0vLCwsLSwsLCwsLCwsLCwsLCwsLCwsLCwsLCwsLCwsLCwsLywsLCwsLCwsLCwsLP/AABEIALcBEwMBIgACEQEDEQH/xAAcAAEAAgMBAQEAAAAAAAAAAAAABQYDBAcCAQj/xABGEAABAwEFBAUIBggGAwEAAAABAAIDEQQFEiExBkFRYRNxgZHRByIyQlOSobFDUnLB4fAUFSMzY5Oy0lRigoPC8RZzokT/xAAZAQEAAwEBAAAAAAAAAAAAAAAAAQIDBAX/xAApEQACAgEEAQMEAgMAAAAAAAAAAQIRAxIhMVETBCJBYXGRoULRFDKB/9oADAMBAAIRAxEAPwDtqIiAIiIAiIgCIiAIiIAiIgCLFabSyNuKR7WN4ucGjvKru0u18MMDjDPFJMfNYGva+jiPScAdBrzyChuiUrMO2W2rLGeijAktFK09WMbnPpv4Bcmvfae0zPOOZ9dTQmgHCgIA7wo6e1jGc3Pc4lz3u9Zx1OfpdeiSElpo0U3148eaxcmzoUEkYm7X2mHOKecH6xecOfBuiwDaq0HMyvcSQcTnEkEcCcx2LWdZi41cRTm5o+FfkFitcYGhHVp+e5LK6Sbs+3NrHpTvIFdHUpXQaFXbYryouLhHanYgcg+le0kZ/D8ORyCjdd9cuqi82OfoyHV0OnipTZDSP1zZLSyVgexwc06EZrKuSeTS/wDC/Dn0byBxo4jKvA899D2dbBqtIytGco0wiIrFQiIgCIiAIiIAiIgCIiAIiIAiIgCIiAIiIAiIgCIiAIiIDk23payUvnjtEznVawOwsa0HRrGsfUjnTPeVzSWOKpqxzQCci6jW03Z1+a7ntlfVjgfWV4E4bRmTiRwAIFBrmuATWZ08oa01xupnU0z3jXmspcm0eDbNrDP3Xn04FpB5DMErU/X7fXa8HqB68luWqzRQyUaRhA1BrQjdx5EEblqXn0DyDjaDShNak8KgAkHrUJotJNfJmht0TvRc0ngcj3EJYrFJa5xDCGYnAuq53mgCmZIHEgZcVFMs8L3BrXkk7sFVv3U59knbKzEcJoQMwWn0muG48uICOhG/k07xsD4JnRStwvbkd4OWTmnePzyWzeF0ujjY+hwu37qkVC6FtRcf6dAy0w0MjRiG8vYcy3rGo7RvWtd9gbbbra2uF8eIcc2ej8MKrq+TXxq2vwRfk1t2C1x1NWmjSOLePWK171+jGCgX5c2ciLZR6pBoa7iDv+NV+mbondJDG54o4tFRz3rSDOfIuDbREWhkEREAREQBERAEREAREQBERAEREAREQBERAEREAREQBERAVnaqwWZ4c98EUkoaQDIA57W8WB+m7SlVyW6YGm0mgDcANCaA4qkA0oN1e9dp2laDEajFwG8mmjaCtcjpQ7+K5fs3dTgJZJKec0HLOmRdQneaEd6wy8nVgRVb7sD5DLP0Yw1JIIBAoKPodda71Wejje2rWgZaA4vmKjvXSr2usNshwA43AV51oDUaEZ71W7m2UDGvtExA1wjQDi6mmdO5VUtjSeO5FTu2GSOZrom1eK0HwIIO7NdFNzxXnEZI/wBjaG5HM1xAeg8cOaplqgxgSRVPGmtd4cNymtmrykY7pQHGRtGyMpTGwb888Q3dyluyIR07fDJ7YK8ZIXPsszS1wJyO5wpiA4gggg81PXVYmw2idoGFsv7Zo3V9GQDtwn/UsFrsotJitMRaHgtIdpVpIqD1AlSd62AyGN+JzCx2ZaaGjhQ9mncs7NqooVnu4i8XRnKsor/uEH/kv0BY4OjY1g0aAO5cns0DRfEFDXEGO7WuNe8BdeW+I48/NBERamAREQBERAEREAREQBERAEREAREQBERAEREAREQBERAEREAouOx3i1j5Im/ujK4D/wBZcaDuoF2Jcg2vsAht0jWCjXYZAOGIVNOWLEsc/FnT6Z+6iaMrXAtYRpQ8gdR2qHt8QldgoMDQCeZ3DspXuXy7YyXE1IOnYvtobgko3hn2H8Vgne52PoiP/HQ1+OIhp4bjnWhH3qWu7o5H0kYGSt37yDwPrBZ2SFR98xHD0gyczzgdMt/wUshE7Y7qEIPRmrSS4tOgJNTh5clltlr80tad1PwWhYbU8twuPbx8F7kCq2WPdwXSya3QzEEujrvywhriCeYcQunKobBRCsrvWAYOx2In+kdyt66cK9tnB6h++giItTAIiIAiIgCIiAIiIAiIgCIiAIiIAiIgCIiAIiIAiIgC17VawwcTw8VknlwtJ1UXZ3hzQSM9COY1ClKwatuvCQg0cW8hl+K59bqy2lxNXEANrrp/2rZtNbww9Gw+edT9UEfPVRlzWDD5xXLnmm9KO708KWpnizWQsFVW9o3Sl7eiOF1SSdcqAAfAq07Q3j0bDgbVx08TyCqOz94CYuDyOlBo8HX7QH1T8FRJpGypvc93Tap3EteBXcR96077ss76gvo36o+/ipiysAtGHFuqBplvod6zWqCr3UdUDI8O/ilk6TBstay9mF3pDIqxOs2SprrQLPJiB1Og1PUr3YJxIzrCrJWOGe9nLX0MpG54Dc+IPm/MjtVyZavrAj4hUWSHPNWG5LcZG4T6bdeY3O8fxW3p5/xZz+px/wA0WBrgdDVfVoPcW5t1+C3IX4mg8R+QulqjiPaIigBERAEREAREQBERAEREAREQBERAEREAREQBEWG1T4G1AqdAEBp3jOS4NGg15mig73vYRYmMoZHUPJh3k9lKBeL4vbAcDM5TqdzK7z/m5KIsdjJNTUk5knMk7yVjly6fbHk6sOG/dLg+WGxlzsTqkk1JOp5lSk7wwL0AGhYYG9I/kBVY44WzonOka9jgEtcTXA8wN+mh0VY2r2BeXdPZ6h+pDcif8zaZ1XSG2XDQgafJZnscc2vI5EAj5V+K7PGmqONZGnZwN1tnjIZMwvc00Bw1d1GhBrz+CtNnu63TRCrWWdu7pD0ZpzaMT+whq6qywtLmve1pkpk7DmOquYXu02Jrt2izWHtmz9U6pI5XYdmWRgl0hmk9KSShAHADFuFaADmVL3VLgpTTThTgrPb7EKYWjLU8z+CrVqs2AkpOCopDI7J1zA4VWu3Exwc00cPiN4PEFa90WyoUlIyq5WqZ2J2iYsdrEzajI6OHA8PxW5YXUJHHPt0P3KpRzOifib1OHEcOvmrLY5g7C9pqPyCDzXXjya1T5OHNi0PbglUWOCbEK6Z0WRXMAiIgCIiAIiIAiIgCIiAIiIAiIgCIiAIiICM2gvUWaPFQlzjhaOe8nkqhJtHK8ENaGk+vXEab6VGvNZ9sLyE0ohb6MROJ3F51aOrTrrwWhZoVz5MjukdmHCquR7sVl3nM61UpG2gWOJlAvskiySN2z5KS4ho3/LepG77OA8/ZHzWldzKuqd4PcKU+alo8pB9ldeKFKzjyzt0btMlia3NZivkLc1sYmwFrzPzoNflzWeqwNj1zzUEGF8WSg75stQVZejWnarHUHMI1ZZOigQO6N6sdmmqFDbRWfo3N6/uKyXZOdDkRuXJkjTOzFK1RMSx1WCy2l0LqjNh9Jv3jgfmthj6rzIxZK07Rs0mqZY7utAcAWmrXfA8D8lIKiQ2l8LsTc2n0m7j4HmrnYLSJY2vG8LqhkUvucGXE4P6GwiIrmQREQBERAEREAREQBERAEREAVV2720ju5gAaJJ3irGVoANOkedza6DUnqJFmtVobGx0jzRjGue48GtBJPcF+aNor1fbLRJO/V7qgfVYMmMHUKDrqd6hstGNlnsnlhtrXh0kcEse9oa5hp/ldiNO0FdUu/a2C0WJ9rgdUNaatdk5kgGUbxuNS3kQQRUFfmsw0FFMbDWyRtpdCHkRysq9u53Rua5hPMEnPmVTU0aaE2jpF3QmlXZkmpO8k5kqZhjC1bFEAt4rCjtBdRa7n4nU3anq4LFapqdSqc98/ty3F5z2GNrQQCAXDzziIG53PgCrQW+5TI6Re7itHSlzx6JJDfsjKvaQT1EKTtUmGRh5071B7PPwhoG4KYmON7Bw849n5C7FwcT5JZyMdSv51Wm60VNAs7JQMtSpKmxj+K+s0WIGp5DLt3/d3L2ChBlXhy+FyVogKttS1gkjL9M+eeg+JUNK4AhzcwPl/2pTbZ4ADiKgZd9fwXP5L6dC4y9G98OIdIAKljSHAymmgqAD9ocljkrg3g6VnQLNNotw55qr3ReTHtBY/E06Hlz4FWOzSVC5qOxO1ZitDFKbH2rOSI7v2je3J3xw95Wk6PIrxctWWqPniaeotNPiAkNpJlcq1QZdURF1nnBERAEREAREQBERAERa9otrGanPgNfwQGwvqhZ7yJ080cvFYOlJ3lV1F9BE+V28+hsBYDR072x/6R57+yjQ3/UuFlXrysWvFPFHX0Iy7tkdT5RjvVGITkstjDIVo2W3uhtDJG6tOnEHULdmcApbZfYqW2OEjh0cNfSIqXcmD1uvQc9FFEt9HTLgtrZomyNNQ4A/gtua09qzXfcsMTAyOOgHM1PN2eZUjFZw3QAdQVfEb+dVwRNnshkaccb2k1ocYbTgcOE145kKJsOwMbZRM+eV7wSc8AGYI0w6Z8Vcg1egFooJGEptuzRsd2NjNQXaUzIp8lu9CMznnkvYC0r1vaOztq+pPBoqfwV20luVUXJ0uTfiYG6L4Q1nnE0AzJJoOs1VXF7W20fuYBBH7STN1OIb+BWpNYbMTW02iW0OGZBJwinLIDsos3l6/exv/AI6j/u/+Ld/1+ywHa2DGyOLHMXSMjPRNxBuMnz3ONBhFCSRWipexO09omt5D53PjlktPmk+a1rBWMNHq0oNOdaqei2jgiGGGHCOxo68gaqnXBBDY3MdHI5z2Y8OJzdXto7KgqaKPMly/wZyxW/aqX1OyCZY5Z6ZucAOeXzVDN42yb0GSEHf+7HecNeyq+t2btUv72RjB2vd93zVvK3xEr40uWSG1F6Qlrh0rSaUFPO38lBbE3tBZ7Q98zwInxOj0Lsy5hzaAcqNPepuybHwt/eF0p4E4W9zc+8qXst1wx+hExvMNFe/VVam3botcUqRUdqrpju+WO0WWn6JaD5zW5tjeRiaW8GuFSBuoRwClbutgIBBqNVN2ixMeM2gqINwYCTHJQH1XZjsIzHxUSx/KL4p1syXElRVfLtbjtEdPVOMngAPEgdq07PDK0Uo088X4KSsFmwjPU6qqi73NMk1p2LUEUAY676LYs1rczJxLm95HUVrZx6SXReIpQ4Vaa/nevakqEREAREQBERAV+03s55oPNHAa9pWqHLlOye01qtNsjEkznN84loADaYHbgKa0XTBKeKZ8bxS0t2aQakrNsOX3GtTpTxX0yrCy9HKNvrTit0vBuBo7GNJ+JKrAkc9wZG0ucTQACtTwAGp5KW2mskkl4SMfSPpJqMxHCCHuwsdX6umi6js5snBYG1LmdJSjpHEN6w0E+a34net0r4MmVvZTyfBtJbWMTtRFq0fbPrfZGXGq6FHFTdQKPn2jsMeT7dZgeHStJ7garYsN92eZuOGR0rakYo45HNqNRiDaK1UOTdDV7DVrOt7RpDO7qjI/qIWm+/3g5Xba3cx0A+c1Utdk0+iXDV6DVFwX6T6VhtbOZETv6JSt0XlH9WUf7T/uCWuyKZsUWu2xxg1DG1qXVoK1OprxT9Yx/wAT+U/+1ef1rF9Wb+TJ/alrsnczubwUPedjfJ6rDzpn3qTF5xH2vbDJ/avMl5sAqIp39UZH9VFD0vZsK0VK89l2CCaST1Y5H0aN4YSKdo3Kr+S67nNtLGvjcHRiXpKj0XujaWtJ0rR2lV0p99E5C7rW4f7IH/1MqFbNk7fJbJ7TDN+hslcHBplAfk0N84MJbuO86qvtjwTUpPc6iGoQqJZblvZul7Rnk9jX/EsqtraO322xWJ836TFPKzDUGINYQXAEANNa58VPkRZ4mvktxC+UXHrN5XrUP3lihf8AZL2fPEpKz+WRv0lgkb9mUO+bQmuL+Sulr4OnEJRc+j8sFjPpWe0t/wBLHfJ6kLP5UrudrLIz7UTv+NVNoUy5UXtqrkO3l3O0t0Q+1Vv9QW2zaywHS3Wf+a0fMpaG5Nook7U2If8A7rN/OZ4rz/5dYP8AHWf+a3xTYUyVFWmrDQ/nvUhY70a7J3mu+B8FXmbTWI6W2zn/AHmeKz9PFKKslY7m1wcD10VGq4FXyWpFWLFerojhPns4VzH2T93yVhstqbIKsNRv4jkRuRSTKuLRmREVioREQH5y8nIpa3H+E/8AqYumtmXC7NbpI5AY5HRk5EtpWnDPqXQ7ivjAw/pFqjc6uWYxUp61Mq66Lkjem2ev6+nndF0Eq9dIq4NorP7dvevrtpLPvnaps49L6KrtxeRnnEbgMETshvJ3muoUW+x2SQ1dGa8cRd8TVbV+mOSUuZIDU1yWlGBveFXU0aqKrg2YNm7O/wBAkd3grBdN1TWZhbDI5rScRoSKmgFcuQCi7vtETMzIO6qno7+gAp0n/wAqbRFM9GW0j6Z/vHxWF89oP0z/AHneKxT3rEfpB3UWs68mfXCoy6JBtqtHt3+8fFeZJZjrO/3j4rQNvb9YLwbW0+sPgoL0iTFpn/xD/ePijZp91of758VEfpIrr8vFZ47W0esO8eKsqKsksU/t3+8fFYy+cfTu9939yQWjGPNqd27XhqsMlikcdKddFtH085q4Rb+yZjL1GODqckvu0ey+f2rjz6R39y1pL1lbl0snZI7xVvsuxVpaM+j7/wAFqzeTy0OJP7P3vwWMsMq2NI5oXuytC+ZDrLL758Vq3lPjjIxvOKlQTwNe3RWweTq0/wAP3j4I7yd2r+H7x8Fm8OQ082Ls50LChu2u5dBPk5tf8L3j4L03yeWsez978FTw5Oi/nx9o52Lr5L2LmJ9Udy6MNgrWN0fv/gvZ2JtY9Rp6nj71PiydMebH2jnIuCvqjuWVmyTnaMHcr3aNl7REwvkYGsbm44m0A4nPRYLPao2DOWPskYfk5WWOS5spLJH4opTtjJPqDuWI7JSD6MfBdEdeUXtY/wCY3xWP9awj6RnvA/er6GZ6/oUBmy0o0jCsFwCezO9Alu8VyU+69YBrIz3h4rDJe0DfpW99fkp0vsjVfwT7LSHNDqHMab16htJYQ5ji0/nIjf1FQlnviF2TZWEnQVz+K2+l5qyZm0XS69omPo2QhjuPqn+0qcXLHSqTunaV8HmuGOPgTm37J+4/BbRydmMsfR0BFBs2tspAPSEcix1RyNBRfVpqXZlpfR+fNlbvillIlYHgNqK1yNdcirgLks3sGfE/Moi44PY9L1G87Pbbls3sGdyy/qezf4eP3R4IitZgRl53TB6sbRTgFoQ3XET6Le5EVGax4JSz3RB7NnurcF1Q0/dR+4PBfEUEGCa7ofZM9weC1H2GL2bfdHgvqKGXia77Mz6jfdCwugZ9RvcERVNA2Fg0Y3uC9NY36je4IilAyNAGjQDyACdMeJRFopyS2bM3CLe6RIi/rR7eT3ivX6/tHt5PePiviKNT7LaY9Hw7Q2jTppPePivJvyf20nvHxRFDlLslRj0eTfc3tpPePivTb2l9q/3iiLJzl2XUI9GaO+Zx9NJT7ZWyy+rR7eT3yiKdcuyumPR6kvGWRpa+R7mnIhziQRwIOqwRXfH7JnujwRFa2yjSRmN3R+yZ7rUF2R+yZ7jfBEVkZs+/oEXso/cHgvjrBF7GL3G+CIrFT7FAxpqyNjTxDQPkFkLjxXxFJBjMpWGSREQGIyc0REB//9k="/>
          <p:cNvSpPr>
            <a:spLocks noChangeAspect="1" noChangeArrowheads="1"/>
          </p:cNvSpPr>
          <p:nvPr/>
        </p:nvSpPr>
        <p:spPr bwMode="auto">
          <a:xfrm>
            <a:off x="307975" y="7937"/>
            <a:ext cx="3619500" cy="3619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10" name="AutoShape 16" descr="data:image/jpeg;base64,/9j/4AAQSkZJRgABAQAAAQABAAD/2wCEAAkGBhQQEBQUEhQUFBQUFBQUFBQVFBQVFRQUFBQVFBUXFRQXHSYeFxkkGRQUHy8gJCcpLCwsFR4xNTAqNSYrLCkBCQoKDgwOGg8PGiocHyQsLCwpKSwpLCwsKSwsKSwpLCkpKSwtKSwsLCkpLCkpLCwsKSwpLCkpKSwpLCwsLCksLP/AABEIALcBEwMBIgACEQEDEQH/xAAcAAABBQEBAQAAAAAAAAAAAAAEAAEDBQYCBwj/xABIEAABAwICBgcDCAgFAwUAAAABAAIDBBESIQUGMUFRYRMiMnGBkaGSscEHFEJSYnLR8BYjM0NTgqLhFXODssIkk/Jko9Li8f/EABoBAAIDAQEAAAAAAAAAAAAAAAIDAAEEBQb/xAA0EQACAQIEAwUHAwUBAAAAAAAAAQIDEQQSITETQVEUImGh8AUyQlKBkfEjcdEGM2Kx4RX/2gAMAwEAAhEDEQA/ANnG1ENC4Y1TNC4R0zpoUgCZoXYCIocBOknVkHThME4UIdBOEy6CsoSdJOrKEnSTqyCTpJ1ZQydJOoUKySSSsgkkklZBJJJ1CDJk6ZQglWV2slPC4tfIA9trtzLs8xki62sETCSbZLA6V1mjY5zyGBzrXNgTlszS5ytsRIt36/OcSIaOaTPJxwtaee0lRSaf0g8G0UEHAvfiI7xksNpT5SsIs0uPADJZHSWs1VU5XLGncCbnvKKMZy30KbSN5pfW2RriyWuNwc2wNHo4fis9W6zU429PMftyH3XKysWhpXC/WsfqjarnReoc8tv1ZA4vICdlgt3cDvPkdfppY2jp4RwxAvUsWt9bICI2saBtwRAWHqr2n+T+KH9vOxhuAQ0XIJ2BWhroqYuhhilmcMiBbCbj7IQSa+BXIl8zMBJpKsJJ+cOz5pLZ/wDVfRoIwNwLRceqSZfwXkDZHpbApmhcMClaFiRrOgF0EwC6VlCCdJOFZB04SATgKyDhdJgnVlDgJ0y6VlCTpJWVlDhJJBaW0zFSx45nhozsPpOIF7NbvKsgckvNtI/Ko4uHQsa1guTjaXvIG/JwA7s9yDPyk1LiCxzL72uaAPDK/rvTFTkBmR6skvM4PlSna7DLHF3Wc255OxH3K+0V8pVPKcMgdCcgSSHMBP2hYgcyFTg0XmRrkkzHhwBBBBFwQbgg7CCnQliSSSUIMuXvABJyAzJXaqdJ6Ra4uhBBLQMY+9ew9FTdkQzWskr6glt2xxuaMLnSHEc87RtztkNqy82pjHAm8sjuLrRxj2s7LS1MzWSYWNe5wjLnFvRi7WmwGN3eqabSIzMr2Ri9xe80mWeRNmg+CBRb1GvKkUx1ZjiBLiw4czgBcByvsQ8MLS4BjB3nO38rblWtVp+DM9G+XfeV+BnsNyQx1gnfcU7Axu4RsA/rdkheVayZSb2SDKLQ9SQThwNys4hsbRxviz9F3M2FmVRXb82xXcfEjd4KsNLUSgtlm6pIJZcyEkcsgERBq1GM3NvzkcGj2QkzxlOASozkcVetVHE5whp31TwbYnkva62QIGfuUT9ZNIzC0bI6Vh4AA+QzVoxsTMhc2+jEzL2l0K54/ZwNbze7PyF0l4+XwR+4Swq5soRoOtdmamYk7SAbeqStn1dWT2mjujdb3pkvtlbqvX0C7PA9NaFIFw0KQLchQ4TpgnRFDpwkE4UIOF0EwTqyhwukycIihwnSTqyCTpBJQohra1sMb5JDZjGlzjyC8C1k07LW1DpXi4OTG3yay/Va0eAud5vxXpvyr1DzSRwRduoma0fdZ1ibb7HAfBVGhfkggwAzuke42Js4t52Fvem05RjqwZJvY8wbWmN18NtvHftU8OksV+0bg3HVv4k5AL1+s+SmkcyzcbMtuLF/uusXpr5J3x3MUgIGwOGfmE7ix56CuG+RnqZ4ex3VBsLkmxtc7SQNm7I71JLTvLS0uwkWDhbK+eYzuNn53hHRk9M7rWF7tu7ZzU1NUEuwnO7BbIWLhutvGYGfxTU1LYBprc2GoOuslPUNp53f9O++Fzxbo3EAtIO5pNwRxdfKxXsF18+zSYHRjLN1gLZXA3m/5zXuega3pqaJ+8sAP3m9V2zmCs1WNmOg7oPSSSSgziQnCbbbG3fbJef0ehqk3cY3l8hxPcctuwdZehJKMq2tzDQ6pVOIkiNuIEdY3Ivww3WOk1cf0jmvEhIeRZoABsfrHcvaUJU6OZJe4sT9JuRHNZ6sJtdxjINLc8mk0WInBoiaHkX65xO77u2IyGhkdtI7hid6CwV1Xw4Ziw4XyMtZxaSSw92xF09FK/i0dwb781xK9WUHZ6+Juio7lPFot1syQPBg9M/Vdt0a3d1j9lpcfM3WgZoVoze4eOfv/BEiJg2Au8CR8AsTrP8AAd0tjPMoCfogfedf+lqLGiTbrEgcg2Mebs1avkwjcwc3BvuzUODHs633WE/1OyS88n6/JVyqdo+HeW+Mkh9QkrF1L9q3+o0egCSLv+rg3Lhq7C5C6Xq0YzpOEydWQcLoLkLoKyhwukwThQocJ0ydEQ6CcLlOrKOIqgOLmjawgOHC4Dh4EHb3qVV0lO2OYz4rAswPG42N2uvuts8SiKbSDJOyc+HqhUupLMyWm6tjtLN6RzQympgbuNgJJ3uGV9pwxrT0dYx7QWOa4cQQfcs9rDo0fOXz9EZXYY2WFuy0E3sTnm9yqdEaTjbVsjjhmYXmxvFK1gyJ7RGEDxRLe6DtpqbueosqqskByuO64VZrdVgWZfI7TewHeVlJYKOIAulPSOGIdfC63FoO0cxwUfeLSsG65UjTA44bkei8udNZ1wTfdnsHG69Vo3dKwsLjI09l2/uK8w1mofm1S9m7tAcnA3HvTcPKzcRVeOlzQaPnDt4NnYiMtm29t3VJHHavY9Sh/wBBBla7XHze4gr520ZXFjnEnJrSSeQI/PgvpbQVJ0VLCz6sbAe/CCfVNrPYTTDkydMs40SZJMVCCTJKCtmcxhcwBzgMgTYHx3IJSUVdhJXBNJ6PxB72ktfgIuLeBz3hZ2DTUNh1nyHm4nZkcm81oBNI4Xc+NgO5vWPmbIebQcb8xjN9pHVv7guDiIxqyzRXrzNUJZVaRVu03bssDe+wPrcpM6ebYSBxAwjzd+CsmUMEGZLG8ycRQ1VrXTs2F0nJoy/pWdUY8/5/kN1OiJ6XQ4Zm5wxcT1j4F2Q8lZMphbY5/wB4m3lkFiq7X2QfsYQ3m4tH4n0Wc0lrFWzDOXCDuYHH1NgtlOlFevyzPOb5nqL5wDb9SLbrsy9El4kdFVLs71Bvvt/ZJa+F/kvMRxEe5hdLgLoFakNOguguU4REDaKK4JPcEQYhwHkFzELCykxLrU6ajFIwyk27kfRDgPJN0Q4D1XV0+FXkj0BzMj6IcPel0I/JUmFPhVcOPQvO+oMYjy81yi8IUUjQkVKK3Q2NTqVNVG2Vskb82uuCLkZEZ5ixHgs5NoSpbU44yDG4RsuHWe3ri73tORwgk3BztsCsdLPdBLisSx2w894KsaWrDwCCsF1zNqbitCKhqul6xG3cdo5HuU7GRhxcQ0EeZQmmqwwRulAu5ovbZituVWdJwTtvJeMyMtcmxsc8nDaO5EnoFlvqiaPDUzvbw6wPcbfEKSr1ZpnEOljbIRsxZgeGxSaG0Wynu7G57i3CHOIPV22Ftu7M3OQRzGMkd1zZosbbnZ7Dfdl4q4qyKdr+AJSgPa5tNEyzAL2s0DgBzsvKtftXaiWvaXxGJrowA91sJwk4swbXzGS9zdOxo3Ach+Cr9KxwVUL4ZHXDge9p3OaTvCOKy631Et5tLaHj+g9XqaFt5W9MXW6xLmjbfqYTy3+IXuLTkO5YHVLVJ7Zj09nMhccJt1ZHGxaQLnq4bHxC36BOTbbGVVBWURJkkkQkSZJMVCCuo5WYmkHeCPNdrklC1dWZaKWqY6mi/VhoAsBgZ1yTlmT70BUVJI/WSAE7jLc+yyyP0tUuLnRkMERZ1nuDnXve4AGX/wCqiZX0lNZrSTusxobs7s1y6uF4j0en1KlicmiRK3R0Ts8Lnc8Nh7T1MNENdsYPNz/QWCCn1st+ygJ+06w/3ZoJ2nKuU5EMH2QXH4BSGAS3u/IU69WXgXH+Asbm5rQOZawelynlr6SBnWkjafsMBd7T7rNzaHmlPWdI7xt6NU0Gpx2lljxIaPVxutUadKlu0vNg8Oct9SaXX6nubdM4cQ4i/kLJKF2qxvsb/wBw/AJI+NQ+fy/4V2eXQ3oXQRw0K76zfX8F2NEH6w9Vo4FToaOLDqAKekZc34IkaJ+0PJdsgwZbeadSoSzJyQE6sbaHSRSxW2oWWrubD0XRMhNdJ09lBZ3d3/gueh5m/chbLsTibmufnHNQOhvvPonZBbj6IbhWCDOuS5cNjtuPn/Zd2PD1SKinLRDIZVqcSxB7S1wBB2g70DRaDMLzhuWHMXzI5X3qxaTfs+v9keySx70qOHze8HKs1sZPW6Auhthcdl7NJ+CyGhI5HU5a1weGPexzHgdUA5AXGWRAXqr5MZdwBsPDb63WO0rNgmed1rkW3N38d6udHJqmNo1+QBo2Mx7Q8X3F3V8BsCOpGPlqAAbRgXk5tBBAHA4gM+F1VxaehlF2PaT4gjlhOYPerzV6QFr7WxF2fcALe8rK0+ZozbsP0lJ1SLqhkZ1gBnewsriqo3vOQJXWrlAOnu/azstP1uPgPzkpCLnKwtzUI3LOGjdC1uV7jr77Hd4AWHgj5ILtGHI3CJmahpJLC352/wB10lBI57k3qTS0IOYNvchJaRzd1xxCLilJNm7BtPPgFOCpKjF+BFUkimumKLr6cDMb9o+KCJWGcXF2Zqi8yuIlckpEpigCIayIvjc1psS0gEbiRkVlKbVF4zlcXuOZIsLla8psJVxlld0VKKe5RR6Fjb9Dxc74Ihzo4xm5jfC/qUZU0JlaWkht97ScXhZAx6ixE3cHP+9dx83krmTw+Jqydr28fyHxKcQSbWanbkHOkPBufowIWTWSQ/sqfxfYe839Fq6bV+GMdlo7z8BkiS6GPe0fdACOPs1r35W9eFgXiorZGEdX1xzwtHLC4/BJbB+lY79mQ8+v+CZH2Cj8wPbF0NIxwIuDdMWqhpp3N2XVtTV4dkcncOPcu5TrKe+hmnTcSZwshXGyJqHZKrq64M4uPBoLj5BOFjzR4u0cuA+JQNVpmCAdaSNn8w9wzVTpPSc0lxHTPd97Z7NwFktI6HqnZihaf9KIqwrGpqvlDpGfvr/db8Squf5T6T7b+9x9wyWUdoaoB69DAeT6aI/C6KhogP2mjKU8xE5nuKgVi1d8otKf3Z9shSQ66UzzYRPPc96FpaCkJ61BCzuxlaKgoaFo6sWE/ZEjUqUrBpDUkrZezTzf9x4+KtINEtOZje3vnefS6kjbCdhkH+pKPijIWM3Fx75HH0JSXOXpBWR1DE1gyBy+18SEYKjC29jfYN+ZULagD6I8yl0oLgSL8L5gJkWLYVCLAAA7OCoNJaLs2aR2dwbDk3d53V66psFW1dRibhGdyXO8dg+Ka0mtQE2jE/oVDLGJIiYpndYkFxYXbwWE7DysoNXNLGCcsl6pBLHg3FiDYOztdp3HgbrVQQ4CW7jmOXJc6R0FHVNwyDPYHDJwv9V20e5Z50lLY0Rq23NHSNx7Nm8o8U7SC0jtbbZHkbjO447lFSENaA3Zy9UQnU6SivEzznmZXPqpInYZAHt+i/YSPtbr+S7kkD7WuDl3cR6oyWxbZwuL/kqEUv1dl9+3YUVgbkkLQAANg9SpMe4Zn3d6ZjbBOYb7dnDj3oiiKYAtcB1nWPiRsF+9YZ+urQSOheCCQQS0EEZEFbyQhgvuHAbF5draxgq5DGbh1nO3WeR1h8f5lz8YmkpI2YazbTLB2vA3Qu9sfgozryf4H/uf/VZkhRuXPzS6m3IjUR6d+cSAEFmVhhcSeOzLNaKiJaAOjc7K15C1u++xYXV+MOmNw4kAkWcG7OJO5XxpY2nFM9nc+V8gHhcBa6FOUu8jLWg3onoaGbTDWZOkhj5A4j5KB2mw7s9NJ92PCPacs/LrJRw5B4J4RsaPhdAS6/x3syKR/wB4m3qtvZ5PdiODHmzUS17zsiA5yy/8W3TB8ztj2N/y4i4+0429FjarXmb93HGzvIJ9FT1Gs1ZJtlc0cGNt6lWsNHmFlpo9DfTSXzln84h6WySXlTzUE36SY333SRdnj0L/AE+nke+tpAP/ACd+Km6Lv96TWgjI+78EI+OTHcSdTe3A29+Ttw8Et1GuRnsUGltcJo6l8UdOZmR4Q5zC7GSdrQLWvbPM7uahFS+pGYr6fkYY7ebLrT4bbMrm55kpw5JvJyvmCtYyR1KqO1FXTtP2gR6EfBF0lFpGG15IagD6zcDz/M2w9FptqcX4pinNc7/QmgDBXuItLE+M+2zzHxARXzZjhcBju7qnzCna/iE5I4eKPiyXIqxWz6Nj/hHzH4KEUDB+6d7Y/BFVc0rTlG1w4/2QT6+YbI2j+W6S8Wr2ysYqbJ20rf4f9f8AZSsph/DHt/2VRNpafm3uZ/ZCP0rLvkd6D4JUsZr7ofCfU1XQm3YHi4n4LiSA7mgeKzlLpAnJzyb8XbEdTDrE3vwTadWVRXVkBKOUso8zmhngZgbnEFSmXAOJy9VX09YJHOIzFyPEGx9y1rbUUSuiU1Oy3kVw5ykhf1h+dyJIjZYUYDGgcTt5o2xQkYuEZA+7QeWaMAZxTsK5emxKiEziucfNRVMnZ5n4FSNeDtVEHLgdqzOktAQulc50YJcbk3Odx3rR3Geew2PLgs1rVpd1OWODA4Ou0m5FiMx5gnyWXFJZLj6DeayB/wBH6f8AhN9fxS/wCn/hM8lTHXJ38NvtH8FHLrm+x/Vt8yuZmib8sjOTvs9+HIYnWtuFzYeSuazQZlpoW42tdhuS52459neVQ00Ye4NLsOLLEQTa/ILdtjfga2IWLWhuMxjdwutGHqRhK8gasXKNkZuk1GbbrSl3JjSj4dTIWm5a933i1vvKtHUEx7c7wOAMbB6C6i/wiH6bsZ+1JJJ6XW541ckIWHGfQ00bcxC37z7nyQ40lTNHVc0/5UJefPNWEVBCzsx+zD8SEpCfoxSHvc1gSniZckMVBFQ7TLb5R1Z5iNo9EkY7Hf8AZN8Z80yHtFToXwUaTTWsUNEwPnkDATYXuSTyAzKG0NrfS1p/UTRyG1y0O64HNhzHkvKNYtIR6RdH85lqbRsDB0YhzOWJxAA6ziBssOACA0No+npJmTU4rekYcriOxG9ruIKZGm5LRMytRW8kj3uSUAXJss1pj5Q6OmuHShzh9FnXPosFpHTlbUuv12tz6hMWHlkWm3qlTTTtHWja4/5gaf6WWWmGCqS1s/sZKmLpQdsy+5ej5b4L5U1WRxDI8/61Z0fywUj+0ypj+9TvPqzEsRWaSmbsY8cA2fMeJizQlLpLpX4JZNJRXuA5ohkjz3E4AR3pksFOO6YMcVTns0et02v1FIQBUxAn6L3YHey+xVzBpKN4u17XD7LgfcV4PU6uwtvh0hMy+59Ob+YyKD/wS3Z0k63KKVnucs7pJczQnfY+jWzjiLKF9Qz6zB/MF88nR1u1WPk8JP8Ak5aLUnQEEjTM4Fz2vc0G4FrbxbeVnqNQWpqjST5nrM+kIRtkb4G/uVZV6chANgXeFves9pGJkUY6NoG0bXG+RI2nkqj57x7iONt45pMZKb2GyjTitLs0R0n0vZY1nfmbeSnpKNxuTLIGk5NbYHkMWZ8RZVNDtyzvYA8itRTNGXLZ+K1U4KLujNOV0kEBptxsPM7EFHQiDNt8JJJBN7FxubcrqwtlkgtI1Ia229x9Bmfh5p4oJjzCkY63gVWUtVY8ijXZ7N4RIplvTyLuCWxOWV1X0r7gIxu2/H3hGAGOfcLkFcNkXVlLFDzbuQJ8iE7iud48R5p9yEs7JGI825qi1j0aKhmG+GxBva+Yv8HK1mOY7vishrnpSVjWuhfZjXFryLXxZAXvuyI71nr+4x1Fd9Ax1NH8U+wPxQeldV2wwvk6QnCL2wgX3AbVTHWWo/iu/p/BQVWnJpGlr5HFp2g2sbEcAuVlR0dQammLZGFpscbbHxsvSpG7NnPFiPuXm+jGYqiIcXhenEq4uzuSRzBhHDwj/FSl/DH/AEtUeJcmRN4z6C7HNVNhaSW7OL1Qz6xWBLY4jbZcuPwRmk6p3ZwFwO8W+Kx1eKlhydkTl1Wk+K20rZbzRmq8S/cD3631N8oIbfzf/FJUBbV/Xd5MSTLQ8Rf6/gXUOj7bkVFo9x2McfAlbBjmjY0DuAXWMrHU/q239ukvqznx9hX9+bM3FoaQ/QI77D3lExavvO0sHj+AVw6/NdMiPBc6p/VGMl7qivoa4exMPHe7+pWx6tD6Ug8AfiVI7QMbQeu4m2WwW9FYGHiVHKWgLHP23jqm82v20NMfZuGjtFHkutlDUNDYnzRkOJcC1oxdXblfZntVLT6uuO2d3gArnXmob88YWm+FpY8Dc4G4B8HBBU1WPyV6V1ZVIqTd7oXCnGHdirIlp9VW75pT4gfBX2idGdAzBHLI1tybYhtO03tdV0NWOXmjoq1vLzSpNs0JBlRR5FxklcWjEMUryLjMdW9k+k9GujAlaccbrF1hmzFncgbQL7VDPUtdE8Ai+E7+SI0frsxrujEM7sHUOGGR46vVuMI2ZIEpO2UttK9w7QlQ23ab5hX7NKMb9IeYQVNVROz+YSkn/wBGR7wrmmmNurRTD/TjZ7ytqRmZGzSDj2G352NkNNoeWV4e55FhYANFgDyV3DNKdlNIPvOYPddTdLUboGDveT/xCYo3AvYpqTVx4/eOPe1uXkFZR6DdbtuHg1KWarH8No2ZQvcc+eL4I6lpKg9uUDk1jT7xkjy2BuwePQRBv0sncAy3+1FMosOWJ578PwCNjgI2vJ7w34BShqlwQAQnc4+IBtyyspGm3JEub9Ww7xf4oaTpR9R3m0fFS5Du6TioDUOHaid/K4H8FBNPEcniVvtj1aqLDOivvQdRq9FJiDs2u7TSLg23+g8kT87jjaL2aNgLiB6uKJE9von+n8UMoX3LUmtjP/oJSn923y/uoKv5OaeQAAOjsb3Za55Zg5K+l0yyNrnSB7A25OJu4Z3BBIKGotbaab9nK12QNgQSAdhIvkkcGlsM4s97lPS/JtBE4SNfKXtzbiLLX3XAaEzZNx2gkfh6K/frBEBkSe7Ce7es9UzNdI7DsPn4rPiaSULwQ6hVzStJnRkQz5Tff+eCkIKFq4r2LXgHgk4ajKpLVaDK01Fd16irI+rchp+8bDzVTLO0bWwD+ZSab0t0cYxODDsuRiaszLrG2/7aM/yLVLBa6yaMXbprRRuXTqxl9lP5/wBklnHaytv+2j9hJD2OPzMrttT5f9m6OsUY3rmTWtg2AleZu1kiH0xfvTjWNp7LXu+6xx+C8v8A+fPozrqcT0X9LL/R9Vy/Wh7uzYeqwH+Kzu7FNKe8BvvKlArndmFrfvP/AABRdgfgv3aLzrobJ+mnna71XDdLcXLIjQde/a+JncHO/BONSql3bqiOTGW95Vdgh8U15kzy5RAZ9NRS1E8crXSHpHCN1so2lgzLgLgB1yf7I3UHRjXzOgmY10mZF+tiA+rfdbNF0OoLWHrSPcd98Iv5BaLRmh208jJI+2zIE55cF6Gni6UMsV+1zHKjUs2aml1CprDFTxeyFZQam0rdkEQ/karLRVc2aMEbd44FHLqaMx5mVsWhmN7LGDubb3KZtMRsa3zKMumMoG8KWKuyFsTuXqu8VtpCZ1awbXN8whn6WhH0m+9SxAsSDj703Sjiq92n4Rvv4FDP1rj3NcfBWQu2PB2LtZ1+tfCI+agdrg/dCfaColmalJZVuub7/sHe01GU+tTXdpj2+R9xUuiWZekqCaqa3tOA7zZefa+fKoKUGOmjfLKRuacI73WXkVbrhpSd2I4xyDMvW5QOpFcy1GXQ+jZtZIG7ZB4XKg/Syn/iAd9180VE+kZe30pHAdX/AG2UlKK5u6Qjg7C4epuh4seq+4WR9GfSNRpqlkGF743C4NnEWuDcbeYCNj0vE7Y9p7nBfOrautOT4Y3DuLT8URC2U9qlA5tlN/cFOPDr5k4b6H0P87B3+qCmpIySQMJO1zCWn02rwyGOVpuBUs5NqHW8i5Fsqqsdmerbyxxu/wBwKp1aT3aCyS5JnpOkdAknEOjk++wB/tiyzc2hoGvu+F0bjfrNcQM9udwqmDWCvb+8ld99sR9wCOZrPWHJ0bHjg5g+DlnnGlLaVh0XNboJj6FsghZLM5xa5+AySuFhYHNxNhmMrqqrtOCA2dERwJeRdWFPK4v6Q04aQCOq6wIO7kqvWSpY6M/qSDuOMO9CpGTj7ktCpU3LUDq9aGPFuiv3vus5US3NxlyuFXz6QIPZI8EOdIDn5Jl5y3YvLYOLj+bJID54OKSlpE1PTKXQ0TezGwdzQrKGmA2ADwCSS8vKcnuzrpJBccCnZAnSSgyZsCkECZJRFXGMaZrE6S0oELoa18TrsF77W3t4omqrpXO2uaOAefgkkt9HE1IwsmZp0IOV7EGJ52uce97l1Y/nNJJE8VV6k4EOg2FMY/zYJJIe0VH8RfCh0Oeh/OS4dTc3e0nSQurN82EoR6HHzYc/ElN80B3JJIM8uoWVdCWKgHAIyHRreCSS1UlfcTN2B6/QrXZgAKpk0Ikkl1aUbhQm7ER0Mum6FHJOkkqnEY5MkGghwCf/AAQckkkbilsUpMR0U3gkNHNG5JJIuwx/mY4LpsASSV3ZBpm2CyWlxcpJIoyaBZRTUQO4IOTR44DyTpJynJCmkDnRreA8kkkk3iS6gWR/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49877" y="1649213"/>
            <a:ext cx="3216818" cy="300883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26046492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es-ES" sz="3400" b="0" i="0" baseline="0" noProof="1" smtClean="0">
                <a:solidFill>
                  <a:srgbClr val="87A91B"/>
                </a:solidFill>
                <a:latin typeface="Calibri Light"/>
                <a:ea typeface="+mj-ea"/>
                <a:cs typeface="+mj-cs"/>
              </a:rPr>
              <a:t>Sintomas</a:t>
            </a:r>
            <a:endParaRPr lang="es-ES" sz="3400" b="0" i="0" baseline="0" noProof="1">
              <a:solidFill>
                <a:srgbClr val="87A91B"/>
              </a:solidFill>
              <a:latin typeface="Calibri Light"/>
              <a:ea typeface="+mj-ea"/>
              <a:cs typeface="+mj-cs"/>
            </a:endParaRPr>
          </a:p>
        </p:txBody>
      </p:sp>
      <p:sp>
        <p:nvSpPr>
          <p:cNvPr id="3" name="Marcador de posición de contenido 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CO" dirty="0"/>
              <a:t>Dormir y despertarse a horas no apropiadas a las deseadas.</a:t>
            </a:r>
          </a:p>
          <a:p>
            <a:r>
              <a:rPr lang="es-CO" dirty="0"/>
              <a:t>Dormir a la misma hora todos los días.</a:t>
            </a:r>
          </a:p>
          <a:p>
            <a:r>
              <a:rPr lang="es-CO" dirty="0"/>
              <a:t>Poca o ninguna dificultad de mantener el sueño una vez dormido.</a:t>
            </a:r>
          </a:p>
          <a:p>
            <a:r>
              <a:rPr lang="es-CO" dirty="0"/>
              <a:t>Extrema dificultad de despertarse a la hora deseada por la mañana.</a:t>
            </a:r>
          </a:p>
          <a:p>
            <a:r>
              <a:rPr lang="es-CO" dirty="0"/>
              <a:t>Una incapacidad relativamente grande o absoluta para cambiar la fase de sueño a horas más tempranas, forzando el dormir y despertar a horas más convencionales.</a:t>
            </a:r>
          </a:p>
          <a:p>
            <a:pPr marL="27432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87A91B"/>
              </a:buClr>
              <a:buSzPct val="100000"/>
              <a:buFont typeface="Arial"/>
              <a:buChar char="▪"/>
            </a:pPr>
            <a:endParaRPr lang="es-ES" sz="2000" b="0" i="0" noProof="1">
              <a:solidFill>
                <a:srgbClr val="595959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AutoShape 2" descr="data:image/jpeg;base64,/9j/4AAQSkZJRgABAQAAAQABAAD/2wCEAAkGBhQPEBQUEBQVFBQVFBQVFhUVFBQXFRQVFhQVFxUXFBIXHCYfFxkkGRUUHy8gJCcpLCwsFR4xNTAqNSYrLCkBCQoKDgwOGg8PGiwkHB8pKSkqLCksLCwsKSwpKSwsLCwpKSkpKSkpKSwpKSwpKSkpKSwpKSwpLCksLDUpLCwpLP/AABEIALcBEwMBIgACEQEDEQH/xAAcAAEAAQUBAQAAAAAAAAAAAAAABQIDBAYHAQj/xABFEAABAwICBgUJBQYGAgMAAAABAAIDBBEFIQYSMUFRYRNxgZLRByIyQlJTkaGxM0NicsEUFRZjk+EjgoOywvAkohdFVP/EABkBAQADAQEAAAAAAAAAAAAAAAABAgMEBf/EACoRAAICAQQBBAEDBQAAAAAAAAABAhEDEiExURMEIkGRYUKBoRQyM3HR/9oADAMBAAIRAxEAPwDtqIiAIiIAiIgCIiAIiIAiIgCKzVVjIm60r2sbxc4NHxK1zSfTmGCncaeaJ8rrtYGva7VPtOAOwKG6JSss6ZeUBlEeihAkntci/mxjcX8+S5Pi+ltTO868r+JIJAHUBYBRs1YNc2Je5xLnyO9dx380lJLDYC2+/H9Vg5NnSoJFsab1EOcM0wPtF5tzs3YrA0wqHXJkc4kg67nEkEcDu7FjOpdY3cRa+0uaPl4K1VxAbLJZGkm6fyhVY9KZ5AvmCBa/YbrddCvK+7WEdY7WadkltnXbwXJJG2bt33y6lTRz9EQ6+w7FKbKtI+uaOsZMwPjcHNOwgq8uQ+TTSXUkDc+jeQOIBI3jd18iuutdcXWsZWjKUaZ6iIrFQiIgCIiAIiIAiIgCIiAIiIAiIgCIiAIiIAiIgCIiAISiIDkGnmoyUuqY553Pu1gfqta3gGRtdz2rnEkUNzdhaAdhdZrbbuzhyXcdNMeo6d56Z4E4YQy97tyOQO5cDlpXVEwY03132zubcbj5rGXJvHgy3VoZ9iNaw2gtIPVci6w/4kb94Hg9QNuxZlVSRQS2afNA2g3sRy+oPBYmJdBIQdZrTaxzuTzsAoTRaSZehxGJ+bHNPXkfgQlHQSVk4hgDNYgu1nOOqALZ3A4kBRcdLDI4NY4k8NULOwt76KobIzW802I2gtJGs0jccvkFOwjzuYmI4c+nmdFMNV7dwzDhuLTvBWTX4I6KJkljqu37rkZLoOlGj37xpmVUGcjG6wG3pGnMt6xtHasfC8NGIYSGE6r4y4cc2k6uXVqqmo18atr6Ijyc4h0dXHwNmkbi3+17/FfR8bbBfLWjsJbKPVINjf1SDvX0zglQ6Snjc8WcWi457P0WkGc2RGciItTIIiIAiIgCIiAIiIAiIgCIiAIiIAiIgCIiAIiIAiXRAEREBq2leHUzw574YpJdUgOe0OewfgDtnYuTYPTNNSS0BuoDYmwN8wL5cAu0aUNHQm41sjYbybE2bbO+W5cx0dwUhsr5LXIvxtkTYnec1z5OTrwGqY1hrpOknDGltySCBYADzs9u261no43t81oFxsBvf4rpeMYTq0Z6MHWda/63C1rB9Dgxj6icgbdUZC3F1tlz9FWMtjWcLZqeHQyRztdC3WeCbDjxBuuiOwKPF4jJF/g1DMjt9ID0XjhzWnVVP0gEkNzlu234OCmtGsWkY/pWh3SNykYQQXs4226w3KW7IhHTt8MndAsTkp3vpZ2lrgTYHc4bbcQbggqewrDm09TO0ea2b/FaN17arwO2x/zKzV0Yq+iqYiA9paQ72mk5g9l1JYrhpl6N+s5pjdmWmxsRY58FlZslRoUeGEYk5h9aUfB5HivoGgpeijawbGgAdi5LHTNGNQWN9YMPa1x+oXYV0Yjiz8hES62OcIiIAiIgCIiAIiIAiIgCIvEB6iIgCIiAIiIAiIgCIiAIiIDxzQRn/wBC45T4sGOfEPsjK6x/llxt8gAuyLjmleHCCvkYwWaSHgcNbM25XusM/FnV6Z+5onTM1wLWW2Z8gdyh6+ETP1LDUaLn8R3LzDYiScyCcivahnRyWbwz+KwTO19ER/C4a/XiOqeB2HrH6qWw3o5ZLSsDJW77C5HI7wr7JSo/GITq9IMnM86/VtUshbE7SYOIAejN2klxaTkCTnq8uSvVlZ5pa07lH0FY9zbOPbx8FXIFRsse4HgzKivhlcCXRk78tUAnPtsuorTtA4RrSu9YBoHUb3+gW4rqwr22ef6h++giItjnCIiAIiIAiIgCIiAIiIAiIgCIiAIiIAiIgCIiAIiIAsaqrRGOJ4D9VcqZtRpO3gOai4Hh7QSM9/WNqlKwYtfiUhBsSOQy+i59WXmqnE3dsF9uxbXpNiIYejjPnm9z7II+qjcGw3V85y5M87elHf6eFLUymmoiwXWtaRPlL29CdVwJJP4dgC2jSLFOijOo27zs5cytR0exMTlwef8AFBIe07esD2Ss0mkbqm9y5hNXO8lsgF9xG/rWJjdHUSXu+wHqj9eKlqVgFTq6264HLkd6v1VPrPdY3AyPD48VNltJY0WrC9mo70hktidS5LTXVIppNYHafRG09i3vD6kSx5bwqNEcMq0dregmPB41T1+r/wB5rc2VntAj5haLJBY5rYMExAyN1Xemzb+IbitvTz/Qzm9Tj/WjYWvB2G6qUe92rm3b8lmwSazQeWzguto4StERQAiIgCIiAIiIAiIgC8Xq8QHqIiAIiIAiIgCIiAIisVdTqNyFydgQGHiFQS8NGwbeZUFi+NdDrMjsXmx5M4358lRjGNah1I85D6R3Mv8A8lFUdFc3dmTmSdpPWsMuWvbHk7MOG/dLgpoaAudrPzJNyTv61KVEgY1VgBoVmBhlk5AXWMIWzonOlZjUdMJ76zSD+IDx2LV9K/Ju8u6aluHjMhuRPNtt66Q2j1bEDZ9FkPY45teRyIBHj812PGmqOJZGnZwJ1fUREMnYXuacjqEu6jaxutop8Mrp4h5rIGnZ0p6M24lo1ndhsuqsw1jnNc9rS/c7VFxfhdXKnD2u2jYqLD2bP1TqkjldDomyIEveZpNskliGjgG33cAFL4XL0drbL26ls9fh4tqtHM8z/Za3VUhYSUnBUUhkdk65geLrGbrRuDmZOGznyPJY+E12sLKSkjuuNqmdqdomKKuE7bjIj0hwPgsyhdZxHHPtC1JkzoX6zeoj2m7wtloqgPDXszH04g81248mtU+TgzYtD24JZFap59ccLGyuq5zhERAEREAREQBERAEReID1ERAEREAREQBCiICK0hxoUsYNiXONmj6knctRk0nlkaQ1oaTlr3JNuV9h5q7pbioqJ+iZ6ERIc7i/eByGzrusOmgXNkyO6iduHCquRXR0fFSbGhoVETLBJJLLFI6WzyU6xDRv+iksPpg15/KPqVg4dHd1ztIPYNyl48pf8q7cUKRw5Z26MzVyVpjc1eOxeQtzWxgZNljzSZ2G36K9dWWxbUILL4RZQeMUdwVsnRLDqqG4Khqy6kaBCeietjpZ7hQ2kdN0RaefirmF1GVjkeC48kaZ24pWqJiWK6sU1U6B125tPpN/UcCshkl1TLGsVado2aTVM2LDasOALTdrviDzG5SS0OGpfA7WZsPpN3EePNblhtYJomvG/wCq7IZFP/Z5+XE4P8GUiIrmIREQBERAEREAREQBERAEREAWn6f+UNmFtDGASVDxdrCbNY325CN19g2lbPiNe2nhklkNmRsc9x5AXXzPjeKPrJ5JpfSkcTb2R6rRyAsFVui8VZtdD5cK1kmtMyGWO+bWtLHW/C+5z6wuqQaZQ1OHuq6Z1xqkAHJzZNmo4biCQvmsw2FlN6BVsjal8AcRFIzXezc5zHDVNuOe3qVbdGigm0dHw6nyzzJzJ5qZhiCxaKECyzTkueqO8OdZY7n6zrbhmepWqqe3UtSlx7/yHMv50jdRrQRdov6RueF+amC33M8jpG+4DU9KXP3E2b+UZA9pue1SVTJqysPHJQmj8mqABuClpjryM5ecexdy4OB8ku5GOtdYZqrmwV9kwGW9SUMjpPmvWbFaBueQy7d/6KsOUguqhy8LkvZAatpU1okj19mfx3KGleAQ5mYHzG9Sum0lmh1rgbe1c+lx51O50oY98QLelABJY0ggyZbr2v1rDJ0bwdKzf6adZpzF1q2EYsyRoMbg5p2H9DzWx0socFyUdydqy3UMUlohV2dJEdnpt+jh9CsV0V7qzhILKqI8SW/EEeCmNqSZXItUGjeERF2HmBERAEREAREQBeL1EARFjVGIMZvueA/VAZKKFnxQu36o5eKsdKTxVdRfQQXllxboqFsIOc8gBt7DLOd2X1R2riRW6+VOs16tjL5RxD4vNz8gFpZCcllsWZCsOhxN1NUslbuuCOLTtHyWXO8BTOiugEla8SSAxw7dYjN/5Gnb1nLrUUS30dLwOubNC2RpBDgD8Qsmar4Z9SyKHA4YWBkcdgBxNzzPErPhpw3YAOpV8TZ0+dVwRENCZWHXY5rjexLhllkdSxvxzKisP8m8ccwmfLK94JOeoBcgjYBlkVuQaqg1aKCRzSm27MKjwlsZu0u2WzOSzehBvtz5qsNWDiuNx0zbvuTua0XJP6K7aS3KqLk6RnxxhuxDqsGs46oG8mw7brVv3zWVX2EIgj95Jm63JtvFYk2HU5N6uaSocM7EnVFvw5BZvL1/Ox0f06j/AHv9lu/+fybB/G1Prtji1piXtYejaSG61/Oc42Fsje11pOgultRPiLhJK58cklSNUnzQ1h8zVHq2AGzmtgj0oghbqwxWHY0fLatOwGmhoXMfG9zpGl9i4tNy8ed5oGajzJcv6M5YrftVL8nZBMrctTbNzgBzIH1WhnFKyf7NshB321B8TZBotVTfavYwdZef0+qt5W+EV8aXLJLSfGIS1w6RpNrADP6KB0LxqGlqnPncBE6NzLWLtpBzaActqm6TQeJv2pdIeBNm/AKXpsHhi+zjY3qaL/FV0zk7dFrilSNR0qwSLDZY6mjt+y1BAcxnoxuIu1zQNjSBs3KUw6vDgCDcHO6nZ6BjxZwBUQ7RvUcTE+wO1rsx2Hcqyxu7RfFk07Mlmy3FwqaFuvUxgeq7WJ4ALEp6eVosQDzDvFSNBSaoJO07VCi73Nck0o7G2AotfdFffZX6asdH6RLm/TqK0uji0kyitwzh4u03+vaFcVigREQBERAESyIDXanGHSEgeaOA29pWOHLluhelFTV1o6aRzm6jyW2AaNlsgF0cTHj9FGfG8UtLdmsHaszA5OkWIJivemWFl6ORaa1WvX1B4PDR/lY1v6LXmPdK8MiaXOJsABck8uKksVw2WbEXxS2jdLO4N1zYEOcdVxPAi2xdW0e0Sp8OZ6TOkt50j3NB5hoJ81vJdCV8GRruink1bHaWsAe/aItrW/n9o8tnWt/jhtyHBR1RpVQw/aVcAPDpGk/ALJocfp6hmvA90rLka0cby0kbbOtZWqiOTODVUGLGdiQGyKZ3VHb6kLFdpG8bKGqPO8A+siWuyaZLBq91VGw6QE+lSVLOZbE7/a8lZgxRnsyjrid4Ja7FMvqwKCMG4Y25JN7C9ztPWvP3nHwk/pP8FT++I/Zm/ov8EtMboyHN4KGxOgfJ6rDzsL/FSYxWI7pO2J/gqZMWYBcRzP6oyPrZQ9L2bJVo1PEdEWCCZ8m6N7rN46pIt22Wq+SzCnNqWNkYdaMS9Jcei9zGloc7jYrpj8eJy/Yqlw59CB85FoNXoXiE1dPUwS/skcrw4MMoL8mNb57W3buO9V9seCalJ7nUQyyELRKTAMXZ/wDZRnk+NrvnZZOkWIVtBQvm/aIp5Wapt0AawguAIsDe+fFT5EWeNr5NwIVNlx+n8ttU37Wkif8Alc9nis+n8uo+9oXj8kwP+5gTXHsppkvg6iQvA1c9h8uFIfTgqGc7McPkVIQeWDDnelJIz80L/wDiCptCmbnZVtWtweUfDn7KuMfm1m/ULMj0zoXbKuA/6jVNobk3Ze2USdLqMbaqD+o1U/xpQ/8A64P6gTYUSli03YSCs+jxgOyf5p47j4KAbpVRnZUwH/Ub4q8KqGYXjkY7m1wI7bLNquCeeTa0WrUmLOgNvTb7N9n5StipK5kouw34jeOsIpJlJRaL6IisVC8Xt0QHzv5NPNqJT/KA/wDYeC6O2dcNocRkilHRSOjLrAltsxzuuiYLjmpH/wCTPG59zsOwbr23rjjem2ex66nndfg3Fsqq6Va63Sen9834o7Sqn3zNVrOPSajpjin7TUhsgGpE4gAbdufnbdyj30FJKbuY6/EuJ+ZV/GQySVzo3g3N8lixAb3BU1NG2lVwZNPonTv9AkfBbDhWEzUsepDI5rSSbAkZnfkozD6qJmbpAOy6nGaRwWt0mf5VNoimemapH3r+87xVp9ROfvXd93irU+MRH1x8FjOxVm5wWbLokG1dR75/fd4ql8kp2zP7zvFYBxFvtBUOrQdjvp4qLL0iTFVMMunf3neKNmn3TP77vFRP7WAdqvR1obtI+I8VdV8lWSN5vev7zvFUF84++d33eK8hqukHmXO7d4q0+gke4DZfiRvW0fTzmrjFv7MJZ8cHU5JfuisyT+8cf9R/isaTF5G5GST+o7xW30ugVS0Z6mf4lizeTKocT6Gf4v7LGWGVbI1jmhe7RrIxt52yS98+KxsRn14yNZ5va4J53W2f/F9T+DvLx3kxqv5fe/ssnhyGvmxdnPBh4Xhwq+5dBPkvq/5fe/sqm+TGrHu+9/ZU8OTplvPj7RzsYPyVbcCJ3D4Low8nNWNzO/8A2VZ0Bqx6jT1PH6qfFk6Y82PtHOW6N32tHwCuN0KL9jWnsC32bRCoiYXyMDWtF3HWbYDic1Yp6mOMZvZ2Paf1VlCS5so8kfijSHaBP9gfAK07Qh4+7HwC6KcTi9tnfb4qj97wj1294eKvpfbM9f4OfM0NkGyMKewGKeldkw23jctidjEI2vb8QrMmMwN+8aO3wU6X2Q5X8E9HVh7A6xGWzeFXHUlpDmEtI37D2qDp8dhdk2Rh4C6zOm5q6Zk0blhelLXWbNZrtmt6p6+BU+DfYuVunUjhOlD6bL04/ZJ2flO7qW0cnZjLH0dDRQUem1KQCXuad4LHkjtAsi01Iy0s4DolhcMsj+lYH2AIvfI3W2DR+m9yz5+KIuKD2PSz/wCRlYwCm9yz4K7+4qb3MfdCIrmBF4lgsO1rGi3ALCgwiInNrfgvEWbZvHglafBIfds7qyxg8I+7Z3QiIVLE2Fw+7Z3QsN+Hxj1G90Iiqy8Sw+lYPUb3QrTqdnsN+AXiKlmqSPWwMGxjfgF62Nvst+ARFKbJaRcbZuwAHkE/aDfaURbLJJKk39mOiLe6X0SQ0iqPfSd4r3+JJ/fSd4rxFXU+y2iPR4dJqjZ0sneKpOkM/vZO8URQ5Pstoj0U/wAQTH72TvFVNxmX3j+8V6ixc5dmihHoux47ONkslvzlZLceqD97J3iiK+qXZXRHorfissjS18j3NcLEFxII3ghY0WGx+7Z3QiKbZk0lwXzhcfu2d1qDCY/ds7rfBEVkZtFX7ui93H3Gql+Gxe6j7jfBeorFRHTMabtYxp4hrR87K4554oikhlp0pVqSREUgtGXmvERSQ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5" name="AutoShape 4" descr="data:image/jpeg;base64,/9j/4AAQSkZJRgABAQAAAQABAAD/2wCEAAkGBhQPEBQUEBQVFBQVFBQVFhUVFBQXFRQVFhQVFxUXFBIXHCYfFxkkGRUUHy8gJCcpLCwsFR4xNTAqNSYrLCkBCQoKDgwOGg8PGiwkHB8pKSkqLCksLCwsKSwpKSwsLCwpKSkpKSkpKSwpKSwpKSkpKSwpKSwpLCksLDUpLCwpLP/AABEIALcBEwMBIgACEQEDEQH/xAAcAAEAAQUBAQAAAAAAAAAAAAAABQIDBAYHAQj/xABFEAABAwICBgUJBQYGAgMAAAABAAIDBBEFIQYSMUFRYRNxgZLRByIyQlJTkaGxM0NicsEUFRZjk+EjgoOywvAkohdFVP/EABkBAQADAQEAAAAAAAAAAAAAAAABAgMEBf/EACoRAAICAQQBBAEDBQAAAAAAAAABAhEDEiExURMEIkGRYUKBoRQyM3HR/9oADAMBAAIRAxEAPwDtqIiAIiIAiIgCIiAIiIAiIgCKzVVjIm60r2sbxc4NHxK1zSfTmGCncaeaJ8rrtYGva7VPtOAOwKG6JSss6ZeUBlEeihAkntci/mxjcX8+S5Pi+ltTO868r+JIJAHUBYBRs1YNc2Je5xLnyO9dx380lJLDYC2+/H9Vg5NnSoJFsab1EOcM0wPtF5tzs3YrA0wqHXJkc4kg67nEkEcDu7FjOpdY3cRa+0uaPl4K1VxAbLJZGkm6fyhVY9KZ5AvmCBa/YbrddCvK+7WEdY7WadkltnXbwXJJG2bt33y6lTRz9EQ6+w7FKbKtI+uaOsZMwPjcHNOwgq8uQ+TTSXUkDc+jeQOIBI3jd18iuutdcXWsZWjKUaZ6iIrFQiIgCIiAIiIAiIgCIiAIiIAiIgCIiAIiIAiIgCIiAISiIDkGnmoyUuqY553Pu1gfqta3gGRtdz2rnEkUNzdhaAdhdZrbbuzhyXcdNMeo6d56Z4E4YQy97tyOQO5cDlpXVEwY03132zubcbj5rGXJvHgy3VoZ9iNaw2gtIPVci6w/4kb94Hg9QNuxZlVSRQS2afNA2g3sRy+oPBYmJdBIQdZrTaxzuTzsAoTRaSZehxGJ+bHNPXkfgQlHQSVk4hgDNYgu1nOOqALZ3A4kBRcdLDI4NY4k8NULOwt76KobIzW802I2gtJGs0jccvkFOwjzuYmI4c+nmdFMNV7dwzDhuLTvBWTX4I6KJkljqu37rkZLoOlGj37xpmVUGcjG6wG3pGnMt6xtHasfC8NGIYSGE6r4y4cc2k6uXVqqmo18atr6Ijyc4h0dXHwNmkbi3+17/FfR8bbBfLWjsJbKPVINjf1SDvX0zglQ6Snjc8WcWi457P0WkGc2RGciItTIIiIAiIgCIiAIiIAiIgCIiAIiIAiIgCIiAIiIAiXRAEREBq2leHUzw574YpJdUgOe0OewfgDtnYuTYPTNNSS0BuoDYmwN8wL5cAu0aUNHQm41sjYbybE2bbO+W5cx0dwUhsr5LXIvxtkTYnec1z5OTrwGqY1hrpOknDGltySCBYADzs9u261no43t81oFxsBvf4rpeMYTq0Z6MHWda/63C1rB9Dgxj6icgbdUZC3F1tlz9FWMtjWcLZqeHQyRztdC3WeCbDjxBuuiOwKPF4jJF/g1DMjt9ID0XjhzWnVVP0gEkNzlu234OCmtGsWkY/pWh3SNykYQQXs4226w3KW7IhHTt8MndAsTkp3vpZ2lrgTYHc4bbcQbggqewrDm09TO0ea2b/FaN17arwO2x/zKzV0Yq+iqYiA9paQ72mk5g9l1JYrhpl6N+s5pjdmWmxsRY58FlZslRoUeGEYk5h9aUfB5HivoGgpeijawbGgAdi5LHTNGNQWN9YMPa1x+oXYV0Yjiz8hES62OcIiIAiIgCIiAIiIAiIgCIvEB6iIgCIiAIiIAiIgCIiAIiIDxzQRn/wBC45T4sGOfEPsjK6x/llxt8gAuyLjmleHCCvkYwWaSHgcNbM25XusM/FnV6Z+5onTM1wLWW2Z8gdyh6+ETP1LDUaLn8R3LzDYiScyCcivahnRyWbwz+KwTO19ER/C4a/XiOqeB2HrH6qWw3o5ZLSsDJW77C5HI7wr7JSo/GITq9IMnM86/VtUshbE7SYOIAejN2klxaTkCTnq8uSvVlZ5pa07lH0FY9zbOPbx8FXIFRsse4HgzKivhlcCXRk78tUAnPtsuorTtA4RrSu9YBoHUb3+gW4rqwr22ef6h++giItjnCIiAIiIAiIgCIiAIiIAiIgCIiAIiIAiIgCIiAIiIAsaqrRGOJ4D9VcqZtRpO3gOai4Hh7QSM9/WNqlKwYtfiUhBsSOQy+i59WXmqnE3dsF9uxbXpNiIYejjPnm9z7II+qjcGw3V85y5M87elHf6eFLUymmoiwXWtaRPlL29CdVwJJP4dgC2jSLFOijOo27zs5cytR0exMTlwef8AFBIe07esD2Ss0mkbqm9y5hNXO8lsgF9xG/rWJjdHUSXu+wHqj9eKlqVgFTq6264HLkd6v1VPrPdY3AyPD48VNltJY0WrC9mo70hktidS5LTXVIppNYHafRG09i3vD6kSx5bwqNEcMq0dregmPB41T1+r/wB5rc2VntAj5haLJBY5rYMExAyN1Xemzb+IbitvTz/Qzm9Tj/WjYWvB2G6qUe92rm3b8lmwSazQeWzguto4StERQAiIgCIiAIiIAiIgC8Xq8QHqIiAIiIAiIgCIiAIisVdTqNyFydgQGHiFQS8NGwbeZUFi+NdDrMjsXmx5M4358lRjGNah1I85D6R3Mv8A8lFUdFc3dmTmSdpPWsMuWvbHk7MOG/dLgpoaAudrPzJNyTv61KVEgY1VgBoVmBhlk5AXWMIWzonOlZjUdMJ76zSD+IDx2LV9K/Ju8u6aluHjMhuRPNtt66Q2j1bEDZ9FkPY45teRyIBHj812PGmqOJZGnZwJ1fUREMnYXuacjqEu6jaxutop8Mrp4h5rIGnZ0p6M24lo1ndhsuqsw1jnNc9rS/c7VFxfhdXKnD2u2jYqLD2bP1TqkjldDomyIEveZpNskliGjgG33cAFL4XL0drbL26ls9fh4tqtHM8z/Za3VUhYSUnBUUhkdk65geLrGbrRuDmZOGznyPJY+E12sLKSkjuuNqmdqdomKKuE7bjIj0hwPgsyhdZxHHPtC1JkzoX6zeoj2m7wtloqgPDXszH04g81248mtU+TgzYtD24JZFap59ccLGyuq5zhERAEREAREQBERAEReID1ERAEREAREQBCiICK0hxoUsYNiXONmj6knctRk0nlkaQ1oaTlr3JNuV9h5q7pbioqJ+iZ6ERIc7i/eByGzrusOmgXNkyO6iduHCquRXR0fFSbGhoVETLBJJLLFI6WzyU6xDRv+iksPpg15/KPqVg4dHd1ztIPYNyl48pf8q7cUKRw5Z26MzVyVpjc1eOxeQtzWxgZNljzSZ2G36K9dWWxbUILL4RZQeMUdwVsnRLDqqG4Khqy6kaBCeietjpZ7hQ2kdN0RaefirmF1GVjkeC48kaZ24pWqJiWK6sU1U6B125tPpN/UcCshkl1TLGsVado2aTVM2LDasOALTdrviDzG5SS0OGpfA7WZsPpN3EePNblhtYJomvG/wCq7IZFP/Z5+XE4P8GUiIrmIREQBERAEREAREQBERAEREAWn6f+UNmFtDGASVDxdrCbNY325CN19g2lbPiNe2nhklkNmRsc9x5AXXzPjeKPrJ5JpfSkcTb2R6rRyAsFVui8VZtdD5cK1kmtMyGWO+bWtLHW/C+5z6wuqQaZQ1OHuq6Z1xqkAHJzZNmo4biCQvmsw2FlN6BVsjal8AcRFIzXezc5zHDVNuOe3qVbdGigm0dHw6nyzzJzJ5qZhiCxaKECyzTkueqO8OdZY7n6zrbhmepWqqe3UtSlx7/yHMv50jdRrQRdov6RueF+amC33M8jpG+4DU9KXP3E2b+UZA9pue1SVTJqysPHJQmj8mqABuClpjryM5ecexdy4OB8ku5GOtdYZqrmwV9kwGW9SUMjpPmvWbFaBueQy7d/6KsOUguqhy8LkvZAatpU1okj19mfx3KGleAQ5mYHzG9Sum0lmh1rgbe1c+lx51O50oY98QLelABJY0ggyZbr2v1rDJ0bwdKzf6adZpzF1q2EYsyRoMbg5p2H9DzWx0socFyUdydqy3UMUlohV2dJEdnpt+jh9CsV0V7qzhILKqI8SW/EEeCmNqSZXItUGjeERF2HmBERAEREAREQBeL1EARFjVGIMZvueA/VAZKKFnxQu36o5eKsdKTxVdRfQQXllxboqFsIOc8gBt7DLOd2X1R2riRW6+VOs16tjL5RxD4vNz8gFpZCcllsWZCsOhxN1NUslbuuCOLTtHyWXO8BTOiugEla8SSAxw7dYjN/5Gnb1nLrUUS30dLwOubNC2RpBDgD8Qsmar4Z9SyKHA4YWBkcdgBxNzzPErPhpw3YAOpV8TZ0+dVwRENCZWHXY5rjexLhllkdSxvxzKisP8m8ccwmfLK94JOeoBcgjYBlkVuQaqg1aKCRzSm27MKjwlsZu0u2WzOSzehBvtz5qsNWDiuNx0zbvuTua0XJP6K7aS3KqLk6RnxxhuxDqsGs46oG8mw7brVv3zWVX2EIgj95Jm63JtvFYk2HU5N6uaSocM7EnVFvw5BZvL1/Ox0f06j/AHv9lu/+fybB/G1Prtji1piXtYejaSG61/Oc42Fsje11pOgultRPiLhJK58cklSNUnzQ1h8zVHq2AGzmtgj0oghbqwxWHY0fLatOwGmhoXMfG9zpGl9i4tNy8ed5oGajzJcv6M5YrftVL8nZBMrctTbNzgBzIH1WhnFKyf7NshB321B8TZBotVTfavYwdZef0+qt5W+EV8aXLJLSfGIS1w6RpNrADP6KB0LxqGlqnPncBE6NzLWLtpBzaActqm6TQeJv2pdIeBNm/AKXpsHhi+zjY3qaL/FV0zk7dFrilSNR0qwSLDZY6mjt+y1BAcxnoxuIu1zQNjSBs3KUw6vDgCDcHO6nZ6BjxZwBUQ7RvUcTE+wO1rsx2Hcqyxu7RfFk07Mlmy3FwqaFuvUxgeq7WJ4ALEp6eVosQDzDvFSNBSaoJO07VCi73Nck0o7G2AotfdFffZX6asdH6RLm/TqK0uji0kyitwzh4u03+vaFcVigREQBERAESyIDXanGHSEgeaOA29pWOHLluhelFTV1o6aRzm6jyW2AaNlsgF0cTHj9FGfG8UtLdmsHaszA5OkWIJivemWFl6ORaa1WvX1B4PDR/lY1v6LXmPdK8MiaXOJsABck8uKksVw2WbEXxS2jdLO4N1zYEOcdVxPAi2xdW0e0Sp8OZ6TOkt50j3NB5hoJ81vJdCV8GRruink1bHaWsAe/aItrW/n9o8tnWt/jhtyHBR1RpVQw/aVcAPDpGk/ALJocfp6hmvA90rLka0cby0kbbOtZWqiOTODVUGLGdiQGyKZ3VHb6kLFdpG8bKGqPO8A+siWuyaZLBq91VGw6QE+lSVLOZbE7/a8lZgxRnsyjrid4Ja7FMvqwKCMG4Y25JN7C9ztPWvP3nHwk/pP8FT++I/Zm/ov8EtMboyHN4KGxOgfJ6rDzsL/FSYxWI7pO2J/gqZMWYBcRzP6oyPrZQ9L2bJVo1PEdEWCCZ8m6N7rN46pIt22Wq+SzCnNqWNkYdaMS9Jcei9zGloc7jYrpj8eJy/Yqlw59CB85FoNXoXiE1dPUwS/skcrw4MMoL8mNb57W3buO9V9seCalJ7nUQyyELRKTAMXZ/wDZRnk+NrvnZZOkWIVtBQvm/aIp5Wapt0AawguAIsDe+fFT5EWeNr5NwIVNlx+n8ttU37Wkif8Alc9nis+n8uo+9oXj8kwP+5gTXHsppkvg6iQvA1c9h8uFIfTgqGc7McPkVIQeWDDnelJIz80L/wDiCptCmbnZVtWtweUfDn7KuMfm1m/ULMj0zoXbKuA/6jVNobk3Ze2USdLqMbaqD+o1U/xpQ/8A64P6gTYUSli03YSCs+jxgOyf5p47j4KAbpVRnZUwH/Ub4q8KqGYXjkY7m1wI7bLNquCeeTa0WrUmLOgNvTb7N9n5StipK5kouw34jeOsIpJlJRaL6IisVC8Xt0QHzv5NPNqJT/KA/wDYeC6O2dcNocRkilHRSOjLrAltsxzuuiYLjmpH/wCTPG59zsOwbr23rjjem2ex66nndfg3Fsqq6Va63Sen9834o7Sqn3zNVrOPSajpjin7TUhsgGpE4gAbdufnbdyj30FJKbuY6/EuJ+ZV/GQySVzo3g3N8lixAb3BU1NG2lVwZNPonTv9AkfBbDhWEzUsepDI5rSSbAkZnfkozD6qJmbpAOy6nGaRwWt0mf5VNoimemapH3r+87xVp9ROfvXd93irU+MRH1x8FjOxVm5wWbLokG1dR75/fd4ql8kp2zP7zvFYBxFvtBUOrQdjvp4qLL0iTFVMMunf3neKNmn3TP77vFRP7WAdqvR1obtI+I8VdV8lWSN5vev7zvFUF84++d33eK8hqukHmXO7d4q0+gke4DZfiRvW0fTzmrjFv7MJZ8cHU5JfuisyT+8cf9R/isaTF5G5GST+o7xW30ugVS0Z6mf4lizeTKocT6Gf4v7LGWGVbI1jmhe7RrIxt52yS98+KxsRn14yNZ5va4J53W2f/F9T+DvLx3kxqv5fe/ssnhyGvmxdnPBh4Xhwq+5dBPkvq/5fe/sqm+TGrHu+9/ZU8OTplvPj7RzsYPyVbcCJ3D4Low8nNWNzO/8A2VZ0Bqx6jT1PH6qfFk6Y82PtHOW6N32tHwCuN0KL9jWnsC32bRCoiYXyMDWtF3HWbYDic1Yp6mOMZvZ2Paf1VlCS5so8kfijSHaBP9gfAK07Qh4+7HwC6KcTi9tnfb4qj97wj1294eKvpfbM9f4OfM0NkGyMKewGKeldkw23jctidjEI2vb8QrMmMwN+8aO3wU6X2Q5X8E9HVh7A6xGWzeFXHUlpDmEtI37D2qDp8dhdk2Rh4C6zOm5q6Zk0blhelLXWbNZrtmt6p6+BU+DfYuVunUjhOlD6bL04/ZJ2flO7qW0cnZjLH0dDRQUem1KQCXuad4LHkjtAsi01Iy0s4DolhcMsj+lYH2AIvfI3W2DR+m9yz5+KIuKD2PSz/wCRlYwCm9yz4K7+4qb3MfdCIrmBF4lgsO1rGi3ALCgwiInNrfgvEWbZvHglafBIfds7qyxg8I+7Z3QiIVLE2Fw+7Z3QsN+Hxj1G90Iiqy8Sw+lYPUb3QrTqdnsN+AXiKlmqSPWwMGxjfgF62Nvst+ARFKbJaRcbZuwAHkE/aDfaURbLJJKk39mOiLe6X0SQ0iqPfSd4r3+JJ/fSd4rxFXU+y2iPR4dJqjZ0sneKpOkM/vZO8URQ5Pstoj0U/wAQTH72TvFVNxmX3j+8V6ixc5dmihHoux47ONkslvzlZLceqD97J3iiK+qXZXRHorfissjS18j3NcLEFxII3ghY0WGx+7Z3QiKbZk0lwXzhcfu2d1qDCY/ds7rfBEVkZtFX7ui93H3Gql+Gxe6j7jfBeorFRHTMabtYxp4hrR87K4554oikhlp0pVqSREUgtGXmvERSQf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3883" y="747477"/>
            <a:ext cx="3491753" cy="263821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8465" y="4308707"/>
            <a:ext cx="4237976" cy="2118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41630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3594847" y="258073"/>
            <a:ext cx="9144000" cy="1143000"/>
          </a:xfrm>
        </p:spPr>
        <p:txBody>
          <a:bodyPr/>
          <a:lstStyle/>
          <a:p>
            <a:pPr algn="ctr"/>
            <a:r>
              <a:rPr lang="es-CO" dirty="0" smtClean="0"/>
              <a:t>Diagnostico</a:t>
            </a:r>
            <a:endParaRPr lang="es-CO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sz="quarter" idx="4294967295"/>
          </p:nvPr>
        </p:nvSpPr>
        <p:spPr bwMode="auto">
          <a:xfrm>
            <a:off x="5452361" y="2278213"/>
            <a:ext cx="6179345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s-CO" sz="16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En </a:t>
            </a:r>
            <a:r>
              <a:rPr kumimoji="0" lang="es-CO" altLang="es-CO" sz="16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el 2004, durante el encuentro de la </a:t>
            </a:r>
            <a:r>
              <a:rPr kumimoji="0" lang="es-CO" altLang="es-CO" sz="16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cs typeface="Arial" panose="020B0604020202020204" pitchFamily="34" charset="0"/>
                <a:hlinkClick r:id="rId2" tooltip="Organización Mundial de la Salud"/>
              </a:rPr>
              <a:t>Organización Mundial de la Salud</a:t>
            </a:r>
            <a:r>
              <a:rPr kumimoji="0" lang="es-CO" altLang="es-CO" sz="16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cs typeface="Arial" panose="020B0604020202020204" pitchFamily="34" charset="0"/>
              </a:rPr>
              <a:t> sobre los efectos del sueño sobre la salud, se dijo lo siguiente:</a:t>
            </a:r>
            <a:endParaRPr kumimoji="0" lang="es-CO" altLang="es-C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s-C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efectos a corto y medio plazo... conocidos especialmente en el SFSR. Los afectados sufren las consecuencias conocidas de una falta de sueño crónica y consecuencias en su conducta y respuestas cognitivas. Existe un incremento del consumo de alcohol y otras sustancias, y algunos individuos jóvenes tienden a un comportamiento criminal. Existe una fuerte relación entre los trastornos de los ritmos circadianos y trastornos psiquiátricos, como el </a:t>
            </a:r>
            <a:r>
              <a:rPr kumimoji="0" lang="es-CO" altLang="es-CO" sz="16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hlinkClick r:id="rId3" tooltip="Trastorno afectivo estacional"/>
              </a:rPr>
              <a:t>trastorno afectivo estacional</a:t>
            </a:r>
            <a:r>
              <a:rPr kumimoji="0" lang="es-CO" altLang="es-C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la </a:t>
            </a:r>
            <a:r>
              <a:rPr kumimoji="0" lang="es-CO" altLang="es-CO" sz="16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hlinkClick r:id="rId4" tooltip="Depresión clínica"/>
              </a:rPr>
              <a:t>depresión clínica</a:t>
            </a:r>
            <a:r>
              <a:rPr kumimoji="0" lang="es-CO" altLang="es-C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 primaria y el </a:t>
            </a:r>
            <a:r>
              <a:rPr kumimoji="0" lang="es-CO" altLang="es-CO" sz="16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hlinkClick r:id="rId5" tooltip="Trastorno bipolar"/>
              </a:rPr>
              <a:t>trastorno </a:t>
            </a:r>
            <a:r>
              <a:rPr kumimoji="0" lang="es-CO" altLang="es-CO" sz="16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hlinkClick r:id="rId5" tooltip="Trastorno bipolar"/>
              </a:rPr>
              <a:t>bipolar</a:t>
            </a:r>
            <a:r>
              <a:rPr kumimoji="0" lang="es-CO" altLang="es-C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.</a:t>
            </a:r>
            <a:r>
              <a:rPr kumimoji="0" lang="es-CO" altLang="es-CO" sz="1600" b="0" i="0" u="none" strike="noStrike" cap="none" normalizeH="0" baseline="30000" dirty="0" smtClean="0">
                <a:ln>
                  <a:noFill/>
                </a:ln>
                <a:solidFill>
                  <a:srgbClr val="0B0080"/>
                </a:solidFill>
                <a:effectLst/>
                <a:hlinkClick r:id="rId6"/>
              </a:rPr>
              <a:t>13</a:t>
            </a:r>
            <a:endParaRPr kumimoji="0" lang="es-CO" altLang="es-CO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2332" y="660850"/>
            <a:ext cx="2131359" cy="2804420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81226" y="3801707"/>
            <a:ext cx="4142535" cy="2756669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375911" y="829573"/>
            <a:ext cx="1847850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93873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tC7Vx34nWU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860176" y="1363196"/>
            <a:ext cx="8382000" cy="4714875"/>
          </a:xfrm>
          <a:prstGeom prst="rect">
            <a:avLst/>
          </a:prstGeom>
        </p:spPr>
      </p:pic>
      <p:sp>
        <p:nvSpPr>
          <p:cNvPr id="5" name="Título 3"/>
          <p:cNvSpPr txBox="1">
            <a:spLocks/>
          </p:cNvSpPr>
          <p:nvPr/>
        </p:nvSpPr>
        <p:spPr>
          <a:xfrm>
            <a:off x="1631576" y="596153"/>
            <a:ext cx="9144000" cy="7126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kern="1200" cap="all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mtClean="0"/>
              <a:t>Fase del sueño</a:t>
            </a:r>
            <a:endParaRPr lang="es-CO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3926540" y="6280337"/>
            <a:ext cx="9444318" cy="322168"/>
          </a:xfrm>
        </p:spPr>
        <p:txBody>
          <a:bodyPr>
            <a:normAutofit/>
          </a:bodyPr>
          <a:lstStyle/>
          <a:p>
            <a:r>
              <a:rPr lang="es-CO" sz="1400" dirty="0"/>
              <a:t>http://www.youtube.com/watch?v=rtC7Vx34nWU</a:t>
            </a:r>
          </a:p>
        </p:txBody>
      </p:sp>
    </p:spTree>
    <p:extLst>
      <p:ext uri="{BB962C8B-B14F-4D97-AF65-F5344CB8AC3E}">
        <p14:creationId xmlns:p14="http://schemas.microsoft.com/office/powerpoint/2010/main" val="1684785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Tratamiento</a:t>
            </a:r>
            <a:br>
              <a:rPr lang="es-CO" dirty="0" smtClean="0"/>
            </a:b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dirty="0"/>
              <a:t>Algunos tratamientos descritos en la literatura médica son:</a:t>
            </a:r>
          </a:p>
          <a:p>
            <a:r>
              <a:rPr lang="es-CO" dirty="0"/>
              <a:t>La </a:t>
            </a:r>
            <a:r>
              <a:rPr lang="es-CO" dirty="0">
                <a:hlinkClick r:id="rId2" tooltip="Terapia de luz"/>
              </a:rPr>
              <a:t>terapia de luz</a:t>
            </a:r>
            <a:r>
              <a:rPr lang="es-CO" dirty="0"/>
              <a:t> (</a:t>
            </a:r>
            <a:r>
              <a:rPr lang="es-CO" dirty="0">
                <a:hlinkClick r:id="rId2" tooltip="Terapia de luz"/>
              </a:rPr>
              <a:t>fototerapia</a:t>
            </a:r>
            <a:r>
              <a:rPr lang="es-CO" dirty="0"/>
              <a:t>) con una fuente de luz de espectro completo o un visor portátil, habitualmente de 10.000 lux, durante 30-90 minutos por la mañana. Evitar la alta luminosidad por la tarde también podría ayudar. Además, un sistema de </a:t>
            </a:r>
            <a:r>
              <a:rPr lang="es-CO" dirty="0">
                <a:hlinkClick r:id="rId3" tooltip="Simulador de amanecer (aún no redactado)"/>
              </a:rPr>
              <a:t>simulador de amanecer</a:t>
            </a:r>
            <a:r>
              <a:rPr lang="es-CO" dirty="0"/>
              <a:t> con este tipo de luminosidad podría ayudar a adelantar la hora de inicio/fin de los ritmos circadianos del paciente. Aunque aún no se ha confirmado la necesidad de una fuente de luz de espectro completo, con una de espectro reducido que llegue a los 10000 lux es suficiente.</a:t>
            </a:r>
          </a:p>
        </p:txBody>
      </p:sp>
      <p:pic>
        <p:nvPicPr>
          <p:cNvPr id="1026" name="Picture 2" descr="http://www.webinicia.com/private/proyectos/portal/martha/fototerapia_luz_azul_80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6269" y="457200"/>
            <a:ext cx="3634409" cy="2725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ygeia.es/blog/imagenes/2012/03/estres-sue%C3%B1o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1019" y="3680593"/>
            <a:ext cx="3810000" cy="262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9040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326264" y="64963"/>
            <a:ext cx="9144000" cy="1143000"/>
          </a:xfrm>
        </p:spPr>
        <p:txBody>
          <a:bodyPr/>
          <a:lstStyle/>
          <a:p>
            <a:r>
              <a:rPr lang="es-CO" dirty="0" smtClean="0"/>
              <a:t>Tratamiento</a:t>
            </a:r>
            <a:endParaRPr lang="es-CO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4294967295"/>
          </p:nvPr>
        </p:nvSpPr>
        <p:spPr>
          <a:xfrm>
            <a:off x="0" y="1441450"/>
            <a:ext cx="5280025" cy="5122863"/>
          </a:xfrm>
        </p:spPr>
        <p:txBody>
          <a:bodyPr>
            <a:normAutofit/>
          </a:bodyPr>
          <a:lstStyle/>
          <a:p>
            <a:r>
              <a:rPr lang="es-CO" dirty="0" smtClean="0"/>
              <a:t>-La</a:t>
            </a:r>
            <a:r>
              <a:rPr lang="es-CO" dirty="0"/>
              <a:t> </a:t>
            </a:r>
            <a:r>
              <a:rPr lang="es-CO" dirty="0">
                <a:hlinkClick r:id="rId2" tooltip="Cronoterapia (aún no redactado)"/>
              </a:rPr>
              <a:t>cronoterapia</a:t>
            </a:r>
            <a:r>
              <a:rPr lang="es-CO" dirty="0"/>
              <a:t>, que consiste en inicializar el reloj circadiano yendo a la cama varias horas "antes" o "después" cada día durante un periodo de prueba.</a:t>
            </a:r>
          </a:p>
          <a:p>
            <a:endParaRPr lang="es-ES" noProof="1" smtClean="0"/>
          </a:p>
          <a:p>
            <a:endParaRPr lang="es-CO" dirty="0" smtClean="0"/>
          </a:p>
          <a:p>
            <a:endParaRPr lang="es-CO" dirty="0"/>
          </a:p>
          <a:p>
            <a:endParaRPr lang="es-CO" dirty="0" smtClean="0"/>
          </a:p>
          <a:p>
            <a:endParaRPr lang="es-ES" noProof="1"/>
          </a:p>
        </p:txBody>
      </p:sp>
      <p:pic>
        <p:nvPicPr>
          <p:cNvPr id="2052" name="Picture 4" descr="https://encrypted-tbn2.gstatic.com/images?q=tbn:ANd9GcTLTKwBQuYxcUSrSajkwy-V6n40QjS7_ocI4dLLtarqVDdpXAm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2248" y="2683511"/>
            <a:ext cx="3201642" cy="3075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runrun.es/wp-content/uploads/2014/05/AC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0259" y="398604"/>
            <a:ext cx="3128537" cy="2085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Marcador de posición de texto 3"/>
          <p:cNvSpPr txBox="1">
            <a:spLocks/>
          </p:cNvSpPr>
          <p:nvPr/>
        </p:nvSpPr>
        <p:spPr>
          <a:xfrm>
            <a:off x="6091706" y="2047460"/>
            <a:ext cx="5885645" cy="436621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CO" dirty="0" smtClean="0"/>
          </a:p>
          <a:p>
            <a:endParaRPr lang="es-CO" dirty="0" smtClean="0"/>
          </a:p>
          <a:p>
            <a:endParaRPr lang="es-CO" dirty="0" smtClean="0"/>
          </a:p>
          <a:p>
            <a:r>
              <a:rPr lang="es-CO" sz="2000" dirty="0" smtClean="0"/>
              <a:t>Un pequeño suplemento (~1mg) de </a:t>
            </a:r>
            <a:r>
              <a:rPr lang="es-CO" sz="2000" dirty="0" smtClean="0">
                <a:hlinkClick r:id="rId5" tooltip="Melatonina"/>
              </a:rPr>
              <a:t>melatonina</a:t>
            </a:r>
            <a:r>
              <a:rPr lang="es-CO" sz="2000" dirty="0" smtClean="0"/>
              <a:t> una hora antes de la hora de acostarse puede ser de ayuda para establecer patrones apropiados de sueño, especialmente usado de forma conjunta con la </a:t>
            </a:r>
            <a:r>
              <a:rPr lang="es-CO" sz="2000" dirty="0" smtClean="0">
                <a:hlinkClick r:id="rId6" tooltip="Terapia de luz"/>
              </a:rPr>
              <a:t>terapia de luz</a:t>
            </a:r>
            <a:r>
              <a:rPr lang="es-CO" sz="2000" dirty="0" smtClean="0"/>
              <a:t> a la hora del despertar espontáneo deseado. Los efectos secundarios de la melatonina pueden incluir molestias en el </a:t>
            </a:r>
            <a:r>
              <a:rPr lang="es-CO" sz="2000" dirty="0" err="1" smtClean="0"/>
              <a:t>sueño,</a:t>
            </a:r>
            <a:r>
              <a:rPr lang="es-CO" sz="2000" dirty="0" err="1" smtClean="0">
                <a:hlinkClick r:id="rId7" tooltip="Pesadillas"/>
              </a:rPr>
              <a:t>pesadillas</a:t>
            </a:r>
            <a:r>
              <a:rPr lang="es-CO" sz="2000" dirty="0" smtClean="0"/>
              <a:t>, somnolencia durante el día y depresión. Aún no se han descrito los efectos a largo plazo de la melatonina, y su producción no se encuentra regulada. En algunos países esta hormona se encuentra disponible sólo a través de </a:t>
            </a:r>
            <a:r>
              <a:rPr lang="es-CO" sz="2000" dirty="0" smtClean="0">
                <a:hlinkClick r:id="rId8" tooltip="Prescripción médica"/>
              </a:rPr>
              <a:t>prescripción médica</a:t>
            </a:r>
            <a:r>
              <a:rPr lang="es-CO" sz="2000" dirty="0" smtClean="0"/>
              <a:t>.</a:t>
            </a:r>
          </a:p>
          <a:p>
            <a:r>
              <a:rPr lang="es-CO" sz="2000" dirty="0" smtClean="0"/>
              <a:t>Existen algunas afirmaciones en el sentido de que grandes dosis de </a:t>
            </a:r>
            <a:r>
              <a:rPr lang="es-CO" sz="2000" dirty="0" smtClean="0">
                <a:hlinkClick r:id="rId9" tooltip="Vitamina B12"/>
              </a:rPr>
              <a:t>vitamina B12</a:t>
            </a:r>
            <a:r>
              <a:rPr lang="es-CO" sz="2000" dirty="0" smtClean="0"/>
              <a:t> pueden ayudar a normalizar los ciclos del sueño, pero aún no se ha confirmado la efectividad de este tratamiento</a:t>
            </a:r>
            <a:r>
              <a:rPr lang="es-CO" dirty="0" smtClean="0"/>
              <a:t>.</a:t>
            </a:r>
          </a:p>
          <a:p>
            <a:endParaRPr lang="es-ES" noProof="1"/>
          </a:p>
        </p:txBody>
      </p:sp>
    </p:spTree>
    <p:extLst>
      <p:ext uri="{BB962C8B-B14F-4D97-AF65-F5344CB8AC3E}">
        <p14:creationId xmlns:p14="http://schemas.microsoft.com/office/powerpoint/2010/main" val="3078986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2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9" grpId="0"/>
    </p:bldLst>
  </p:timing>
</p:sld>
</file>

<file path=ppt/theme/theme1.xml><?xml version="1.0" encoding="utf-8"?>
<a:theme xmlns:a="http://schemas.openxmlformats.org/drawingml/2006/main" name="Health Fitness 16x9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15_4109default" id="{E728D685-11FC-4812-BA85-57AC6F9C9F40}" vid="{BC4E008B-95FF-4815-904E-143A8EDFC1D4}"/>
    </a:ext>
  </a:extLst>
</a:theme>
</file>

<file path=ppt/theme/theme2.xml><?xml version="1.0" encoding="utf-8"?>
<a:theme xmlns:a="http://schemas.openxmlformats.org/drawingml/2006/main" name="Office Theme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E382D75-6DC6-4908-8B05-64D061C4B19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Presentación de salud y deporte (panorámica)</Template>
  <TotalTime>0</TotalTime>
  <Words>143</Words>
  <Application>Microsoft Office PowerPoint</Application>
  <PresentationFormat>Panorámica</PresentationFormat>
  <Paragraphs>36</Paragraphs>
  <Slides>10</Slides>
  <Notes>0</Notes>
  <HiddenSlides>0</HiddenSlides>
  <MMClips>1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Health Fitness 16x9</vt:lpstr>
      <vt:lpstr>Sindrome de la fase del sueño retrasado</vt:lpstr>
      <vt:lpstr>CONTENIDOS</vt:lpstr>
      <vt:lpstr>Sindrome de la fase del sueño retrasado (SFSR)</vt:lpstr>
      <vt:lpstr>produce</vt:lpstr>
      <vt:lpstr>Sintomas</vt:lpstr>
      <vt:lpstr>Diagnostico</vt:lpstr>
      <vt:lpstr>http://www.youtube.com/watch?v=rtC7Vx34nWU</vt:lpstr>
      <vt:lpstr>Tratamiento </vt:lpstr>
      <vt:lpstr>Tratamiento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2014-10-02T20:49:01Z</dcterms:created>
  <dcterms:modified xsi:type="dcterms:W3CDTF">2014-10-03T04:25:16Z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TC029223919991</vt:lpwstr>
  </property>
</Properties>
</file>