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5" r:id="rId5"/>
    <p:sldId id="266" r:id="rId6"/>
    <p:sldId id="267" r:id="rId7"/>
    <p:sldId id="268" r:id="rId8"/>
    <p:sldId id="259" r:id="rId9"/>
    <p:sldId id="260" r:id="rId10"/>
    <p:sldId id="261" r:id="rId11"/>
    <p:sldId id="262" r:id="rId12"/>
  </p:sldIdLst>
  <p:sldSz cx="6858000" cy="9144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15" autoAdjust="0"/>
    <p:restoredTop sz="94660"/>
  </p:normalViewPr>
  <p:slideViewPr>
    <p:cSldViewPr>
      <p:cViewPr varScale="1">
        <p:scale>
          <a:sx n="51" d="100"/>
          <a:sy n="51" d="100"/>
        </p:scale>
        <p:origin x="-2292" y="-90"/>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1714500" y="4165600"/>
            <a:ext cx="4629150" cy="2525816"/>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1714500" y="6671096"/>
            <a:ext cx="4629150" cy="18288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5156716" y="1676588"/>
            <a:ext cx="3048000" cy="285750"/>
          </a:xfrm>
        </p:spPr>
        <p:txBody>
          <a:bodyPr/>
          <a:lstStyle/>
          <a:p>
            <a:fld id="{100AE4AB-EF30-4584-A4F1-ED1D3A2E6690}" type="datetimeFigureOut">
              <a:rPr lang="es-ES" smtClean="0"/>
              <a:t>01/10/2014</a:t>
            </a:fld>
            <a:endParaRPr lang="es-ES"/>
          </a:p>
        </p:txBody>
      </p:sp>
      <p:sp>
        <p:nvSpPr>
          <p:cNvPr id="17" name="16 Marcador de pie de página"/>
          <p:cNvSpPr>
            <a:spLocks noGrp="1"/>
          </p:cNvSpPr>
          <p:nvPr>
            <p:ph type="ftr" sz="quarter" idx="11"/>
          </p:nvPr>
        </p:nvSpPr>
        <p:spPr bwMode="auto">
          <a:xfrm rot="5400000">
            <a:off x="4241152" y="5687573"/>
            <a:ext cx="4876800" cy="288036"/>
          </a:xfrm>
        </p:spPr>
        <p:txBody>
          <a:bodyPr/>
          <a:lstStyle/>
          <a:p>
            <a:endParaRPr lang="es-ES"/>
          </a:p>
        </p:txBody>
      </p:sp>
      <p:sp>
        <p:nvSpPr>
          <p:cNvPr id="10" name="9 Rectángulo"/>
          <p:cNvSpPr/>
          <p:nvPr/>
        </p:nvSpPr>
        <p:spPr bwMode="auto">
          <a:xfrm>
            <a:off x="285750" y="0"/>
            <a:ext cx="457200" cy="9144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07252" y="0"/>
            <a:ext cx="78498" cy="9144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742950" y="0"/>
            <a:ext cx="136404" cy="9144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855990" y="0"/>
            <a:ext cx="172710" cy="9144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79758" y="0"/>
            <a:ext cx="0" cy="9144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685800" y="0"/>
            <a:ext cx="0" cy="9144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640584" y="0"/>
            <a:ext cx="0" cy="9144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294980" y="0"/>
            <a:ext cx="0" cy="9144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00100" y="0"/>
            <a:ext cx="0" cy="9144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6835392"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914400" y="0"/>
            <a:ext cx="57150" cy="9144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457200" y="4572000"/>
            <a:ext cx="971550" cy="17272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982224" y="6489003"/>
            <a:ext cx="481068" cy="85523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818310" y="7334176"/>
            <a:ext cx="102870" cy="18288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248156" y="7717536"/>
            <a:ext cx="205740" cy="3657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428750" y="5994400"/>
            <a:ext cx="274320" cy="48768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994158" y="6571603"/>
            <a:ext cx="457200" cy="690032"/>
          </a:xfrm>
        </p:spPr>
        <p:txBody>
          <a:bodyPr/>
          <a:lstStyle/>
          <a:p>
            <a:fld id="{49ED3A49-A42A-47C9-AA73-F40D7D3F3F4E}"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00AE4AB-EF30-4584-A4F1-ED1D3A2E6690}" type="datetimeFigureOut">
              <a:rPr lang="es-ES" smtClean="0"/>
              <a:t>01/10/2014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9ED3A49-A42A-47C9-AA73-F40D7D3F3F4E}"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66188"/>
            <a:ext cx="1257300" cy="780203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342900" y="366186"/>
            <a:ext cx="4514850" cy="780203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00AE4AB-EF30-4584-A4F1-ED1D3A2E6690}" type="datetimeFigureOut">
              <a:rPr lang="es-ES" smtClean="0"/>
              <a:t>01/10/2014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9ED3A49-A42A-47C9-AA73-F40D7D3F3F4E}"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342900" y="2133600"/>
            <a:ext cx="5600700" cy="6498336"/>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100AE4AB-EF30-4584-A4F1-ED1D3A2E6690}" type="datetimeFigureOut">
              <a:rPr lang="es-ES" smtClean="0"/>
              <a:t>01/10/2014</a:t>
            </a:fld>
            <a:endParaRPr lang="es-ES"/>
          </a:p>
        </p:txBody>
      </p:sp>
      <p:sp>
        <p:nvSpPr>
          <p:cNvPr id="9" name="8 Marcador de número de diapositiva"/>
          <p:cNvSpPr>
            <a:spLocks noGrp="1"/>
          </p:cNvSpPr>
          <p:nvPr>
            <p:ph type="sldNum" sz="quarter" idx="15"/>
          </p:nvPr>
        </p:nvSpPr>
        <p:spPr/>
        <p:txBody>
          <a:bodyPr rtlCol="0"/>
          <a:lstStyle/>
          <a:p>
            <a:fld id="{49ED3A49-A42A-47C9-AA73-F40D7D3F3F4E}" type="slidenum">
              <a:rPr lang="es-ES" smtClean="0"/>
              <a:t>‹Nº›</a:t>
            </a:fld>
            <a:endParaRPr lang="es-ES"/>
          </a:p>
        </p:txBody>
      </p:sp>
      <p:sp>
        <p:nvSpPr>
          <p:cNvPr id="10" name="9 Marcador de pie de página"/>
          <p:cNvSpPr>
            <a:spLocks noGrp="1"/>
          </p:cNvSpPr>
          <p:nvPr>
            <p:ph type="ftr" sz="quarter" idx="16"/>
          </p:nvPr>
        </p:nvSpPr>
        <p:spPr/>
        <p:txBody>
          <a:bodyPr rtlCol="0"/>
          <a:lstStyle/>
          <a:p>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714500" y="3860800"/>
            <a:ext cx="4629150" cy="273812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714500" y="6680200"/>
            <a:ext cx="4629150" cy="18288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5155692" y="1671701"/>
            <a:ext cx="3048000" cy="285750"/>
          </a:xfrm>
        </p:spPr>
        <p:txBody>
          <a:bodyPr/>
          <a:lstStyle/>
          <a:p>
            <a:fld id="{100AE4AB-EF30-4584-A4F1-ED1D3A2E6690}" type="datetimeFigureOut">
              <a:rPr lang="es-ES" smtClean="0"/>
              <a:t>01/10/2014</a:t>
            </a:fld>
            <a:endParaRPr lang="es-ES"/>
          </a:p>
        </p:txBody>
      </p:sp>
      <p:sp>
        <p:nvSpPr>
          <p:cNvPr id="5" name="4 Marcador de pie de página"/>
          <p:cNvSpPr>
            <a:spLocks noGrp="1"/>
          </p:cNvSpPr>
          <p:nvPr>
            <p:ph type="ftr" sz="quarter" idx="11"/>
          </p:nvPr>
        </p:nvSpPr>
        <p:spPr bwMode="auto">
          <a:xfrm rot="5400000">
            <a:off x="4241292" y="5683758"/>
            <a:ext cx="4876800" cy="288036"/>
          </a:xfrm>
        </p:spPr>
        <p:txBody>
          <a:bodyPr/>
          <a:lstStyle/>
          <a:p>
            <a:endParaRPr lang="es-ES"/>
          </a:p>
        </p:txBody>
      </p:sp>
      <p:sp>
        <p:nvSpPr>
          <p:cNvPr id="9" name="8 Rectángulo"/>
          <p:cNvSpPr/>
          <p:nvPr/>
        </p:nvSpPr>
        <p:spPr bwMode="auto">
          <a:xfrm>
            <a:off x="285750" y="0"/>
            <a:ext cx="457200" cy="9144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07252" y="0"/>
            <a:ext cx="78498" cy="9144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742950" y="0"/>
            <a:ext cx="136404" cy="9144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855990" y="0"/>
            <a:ext cx="172710" cy="9144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79758" y="0"/>
            <a:ext cx="0" cy="9144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685800" y="0"/>
            <a:ext cx="0" cy="9144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640584" y="0"/>
            <a:ext cx="0" cy="9144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294980" y="0"/>
            <a:ext cx="0" cy="9144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800100" y="0"/>
            <a:ext cx="0" cy="9144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914400" y="0"/>
            <a:ext cx="57150" cy="9144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457200" y="4572000"/>
            <a:ext cx="971550" cy="17272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993528" y="6489003"/>
            <a:ext cx="481068" cy="85523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818310" y="7334176"/>
            <a:ext cx="102870" cy="18288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248156" y="7721600"/>
            <a:ext cx="205740" cy="3657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409280" y="5973184"/>
            <a:ext cx="274320" cy="48768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6823458"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005462" y="6571603"/>
            <a:ext cx="457200" cy="690032"/>
          </a:xfrm>
        </p:spPr>
        <p:txBody>
          <a:bodyPr/>
          <a:lstStyle/>
          <a:p>
            <a:fld id="{49ED3A49-A42A-47C9-AA73-F40D7D3F3F4E}"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100AE4AB-EF30-4584-A4F1-ED1D3A2E6690}" type="datetimeFigureOut">
              <a:rPr lang="es-ES" smtClean="0"/>
              <a:t>01/10/2014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9ED3A49-A42A-47C9-AA73-F40D7D3F3F4E}" type="slidenum">
              <a:rPr lang="es-ES" smtClean="0"/>
              <a:t>‹Nº›</a:t>
            </a:fld>
            <a:endParaRPr lang="es-ES"/>
          </a:p>
        </p:txBody>
      </p:sp>
      <p:sp>
        <p:nvSpPr>
          <p:cNvPr id="9" name="8 Marcador de contenido"/>
          <p:cNvSpPr>
            <a:spLocks noGrp="1"/>
          </p:cNvSpPr>
          <p:nvPr>
            <p:ph sz="quarter" idx="1"/>
          </p:nvPr>
        </p:nvSpPr>
        <p:spPr>
          <a:xfrm>
            <a:off x="342900" y="2133600"/>
            <a:ext cx="2743200" cy="6096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3202686" y="2133600"/>
            <a:ext cx="2743200" cy="6096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5657850" cy="1524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100AE4AB-EF30-4584-A4F1-ED1D3A2E6690}" type="datetimeFigureOut">
              <a:rPr lang="es-ES" smtClean="0"/>
              <a:t>01/10/2014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9ED3A49-A42A-47C9-AA73-F40D7D3F3F4E}" type="slidenum">
              <a:rPr lang="es-ES" smtClean="0"/>
              <a:t>‹Nº›</a:t>
            </a:fld>
            <a:endParaRPr lang="es-ES"/>
          </a:p>
        </p:txBody>
      </p:sp>
      <p:sp>
        <p:nvSpPr>
          <p:cNvPr id="11" name="10 Marcador de contenido"/>
          <p:cNvSpPr>
            <a:spLocks noGrp="1"/>
          </p:cNvSpPr>
          <p:nvPr>
            <p:ph sz="quarter" idx="2"/>
          </p:nvPr>
        </p:nvSpPr>
        <p:spPr>
          <a:xfrm>
            <a:off x="342900" y="3149600"/>
            <a:ext cx="2743200" cy="5181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3278981" y="3149600"/>
            <a:ext cx="2743200" cy="5181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342900" y="2092960"/>
            <a:ext cx="2743200" cy="877824"/>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3257550" y="2092960"/>
            <a:ext cx="2743200" cy="877824"/>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100AE4AB-EF30-4584-A4F1-ED1D3A2E6690}" type="datetimeFigureOut">
              <a:rPr lang="es-ES" smtClean="0"/>
              <a:t>01/10/2014</a:t>
            </a:fld>
            <a:endParaRPr lang="es-ES"/>
          </a:p>
        </p:txBody>
      </p:sp>
      <p:sp>
        <p:nvSpPr>
          <p:cNvPr id="7" name="6 Marcador de número de diapositiva"/>
          <p:cNvSpPr>
            <a:spLocks noGrp="1"/>
          </p:cNvSpPr>
          <p:nvPr>
            <p:ph type="sldNum" sz="quarter" idx="11"/>
          </p:nvPr>
        </p:nvSpPr>
        <p:spPr/>
        <p:txBody>
          <a:bodyPr rtlCol="0"/>
          <a:lstStyle/>
          <a:p>
            <a:fld id="{49ED3A49-A42A-47C9-AA73-F40D7D3F3F4E}" type="slidenum">
              <a:rPr lang="es-ES" smtClean="0"/>
              <a:t>‹Nº›</a:t>
            </a:fld>
            <a:endParaRPr lang="es-ES"/>
          </a:p>
        </p:txBody>
      </p:sp>
      <p:sp>
        <p:nvSpPr>
          <p:cNvPr id="8" name="7 Marcador de pie de página"/>
          <p:cNvSpPr>
            <a:spLocks noGrp="1"/>
          </p:cNvSpPr>
          <p:nvPr>
            <p:ph type="ftr" sz="quarter" idx="12"/>
          </p:nvPr>
        </p:nvSpPr>
        <p:spPr/>
        <p:txBody>
          <a:bodyPr rtlCol="0"/>
          <a:lstStyle/>
          <a:p>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00AE4AB-EF30-4584-A4F1-ED1D3A2E6690}" type="datetimeFigureOut">
              <a:rPr lang="es-ES" smtClean="0"/>
              <a:t>01/10/2014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9ED3A49-A42A-47C9-AA73-F40D7D3F3F4E}"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6572250" y="0"/>
            <a:ext cx="0" cy="9144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688658" y="4400550"/>
            <a:ext cx="8412480" cy="3429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109210" y="365760"/>
            <a:ext cx="1145286" cy="664464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468630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4644222" y="0"/>
            <a:ext cx="0" cy="9144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6743700" y="0"/>
            <a:ext cx="0" cy="9144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6629400" y="0"/>
            <a:ext cx="228600" cy="9144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228600" y="365760"/>
            <a:ext cx="4229100" cy="8436864"/>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100AE4AB-EF30-4584-A4F1-ED1D3A2E6690}" type="datetimeFigureOut">
              <a:rPr lang="es-ES" smtClean="0"/>
              <a:t>01/10/2014</a:t>
            </a:fld>
            <a:endParaRPr lang="es-ES"/>
          </a:p>
        </p:txBody>
      </p:sp>
      <p:sp>
        <p:nvSpPr>
          <p:cNvPr id="22" name="21 Marcador de número de diapositiva"/>
          <p:cNvSpPr>
            <a:spLocks noGrp="1"/>
          </p:cNvSpPr>
          <p:nvPr>
            <p:ph type="sldNum" sz="quarter" idx="15"/>
          </p:nvPr>
        </p:nvSpPr>
        <p:spPr/>
        <p:txBody>
          <a:bodyPr rtlCol="0"/>
          <a:lstStyle/>
          <a:p>
            <a:fld id="{49ED3A49-A42A-47C9-AA73-F40D7D3F3F4E}" type="slidenum">
              <a:rPr lang="es-ES" smtClean="0"/>
              <a:t>‹Nº›</a:t>
            </a:fld>
            <a:endParaRPr lang="es-ES"/>
          </a:p>
        </p:txBody>
      </p:sp>
      <p:sp>
        <p:nvSpPr>
          <p:cNvPr id="23" name="22 Marcador de pie de página"/>
          <p:cNvSpPr>
            <a:spLocks noGrp="1"/>
          </p:cNvSpPr>
          <p:nvPr>
            <p:ph type="ftr" sz="quarter" idx="16"/>
          </p:nvPr>
        </p:nvSpPr>
        <p:spPr/>
        <p:txBody>
          <a:bodyPr rtlCol="0"/>
          <a:lstStyle/>
          <a:p>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657225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672370" y="4400550"/>
            <a:ext cx="8412480" cy="3429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4629150" cy="9144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074349" y="353060"/>
            <a:ext cx="1143000" cy="6608064"/>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6743700" y="0"/>
            <a:ext cx="0" cy="9144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6629400" y="0"/>
            <a:ext cx="228600" cy="9144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468630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4644222" y="0"/>
            <a:ext cx="0" cy="9144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100AE4AB-EF30-4584-A4F1-ED1D3A2E6690}" type="datetimeFigureOut">
              <a:rPr lang="es-ES" smtClean="0"/>
              <a:t>01/10/2014</a:t>
            </a:fld>
            <a:endParaRPr lang="es-ES"/>
          </a:p>
        </p:txBody>
      </p:sp>
      <p:sp>
        <p:nvSpPr>
          <p:cNvPr id="18" name="17 Marcador de número de diapositiva"/>
          <p:cNvSpPr>
            <a:spLocks noGrp="1"/>
          </p:cNvSpPr>
          <p:nvPr>
            <p:ph type="sldNum" sz="quarter" idx="11"/>
          </p:nvPr>
        </p:nvSpPr>
        <p:spPr/>
        <p:txBody>
          <a:bodyPr rtlCol="0"/>
          <a:lstStyle/>
          <a:p>
            <a:fld id="{49ED3A49-A42A-47C9-AA73-F40D7D3F3F4E}" type="slidenum">
              <a:rPr lang="es-ES" smtClean="0"/>
              <a:t>‹Nº›</a:t>
            </a:fld>
            <a:endParaRPr lang="es-ES"/>
          </a:p>
        </p:txBody>
      </p:sp>
      <p:sp>
        <p:nvSpPr>
          <p:cNvPr id="21" name="20 Marcador de pie de página"/>
          <p:cNvSpPr>
            <a:spLocks noGrp="1"/>
          </p:cNvSpPr>
          <p:nvPr>
            <p:ph type="ftr" sz="quarter" idx="12"/>
          </p:nvPr>
        </p:nvSpPr>
        <p:spPr/>
        <p:txBody>
          <a:bodyPr rtlCol="0"/>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6572250" y="0"/>
            <a:ext cx="0" cy="9144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342900" y="366184"/>
            <a:ext cx="5600700" cy="1524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342900" y="2133600"/>
            <a:ext cx="5600700" cy="6498336"/>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5105400" y="1554482"/>
            <a:ext cx="2682240" cy="288036"/>
          </a:xfrm>
          <a:prstGeom prst="rect">
            <a:avLst/>
          </a:prstGeom>
        </p:spPr>
        <p:txBody>
          <a:bodyPr vert="horz" anchor="ctr" anchorCtr="0"/>
          <a:lstStyle>
            <a:lvl1pPr algn="r" eaLnBrk="1" latinLnBrk="0" hangingPunct="1">
              <a:defRPr kumimoji="0" sz="1200">
                <a:solidFill>
                  <a:schemeClr val="tx2"/>
                </a:solidFill>
              </a:defRPr>
            </a:lvl1pPr>
          </a:lstStyle>
          <a:p>
            <a:fld id="{100AE4AB-EF30-4584-A4F1-ED1D3A2E6690}" type="datetimeFigureOut">
              <a:rPr lang="es-ES" smtClean="0"/>
              <a:t>01/10/2014</a:t>
            </a:fld>
            <a:endParaRPr lang="es-ES"/>
          </a:p>
        </p:txBody>
      </p:sp>
      <p:sp>
        <p:nvSpPr>
          <p:cNvPr id="3" name="2 Marcador de pie de página"/>
          <p:cNvSpPr>
            <a:spLocks noGrp="1"/>
          </p:cNvSpPr>
          <p:nvPr>
            <p:ph type="ftr" sz="quarter" idx="3"/>
          </p:nvPr>
        </p:nvSpPr>
        <p:spPr>
          <a:xfrm rot="5400000">
            <a:off x="4309190" y="5089667"/>
            <a:ext cx="4267200" cy="274320"/>
          </a:xfrm>
          <a:prstGeom prst="rect">
            <a:avLst/>
          </a:prstGeom>
        </p:spPr>
        <p:txBody>
          <a:bodyPr vert="horz" anchor="ctr" anchorCtr="0"/>
          <a:lstStyle>
            <a:lvl1pPr algn="l" eaLnBrk="1" latinLnBrk="0" hangingPunct="1">
              <a:defRPr kumimoji="0" sz="1200">
                <a:solidFill>
                  <a:schemeClr val="tx2"/>
                </a:solidFill>
              </a:defRPr>
            </a:lvl1pPr>
          </a:lstStyle>
          <a:p>
            <a:endParaRPr lang="es-ES"/>
          </a:p>
        </p:txBody>
      </p:sp>
      <p:sp>
        <p:nvSpPr>
          <p:cNvPr id="7" name="6 Conector recto"/>
          <p:cNvSpPr>
            <a:spLocks noChangeShapeType="1"/>
          </p:cNvSpPr>
          <p:nvPr/>
        </p:nvSpPr>
        <p:spPr bwMode="auto">
          <a:xfrm>
            <a:off x="57150"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6743700" y="0"/>
            <a:ext cx="0" cy="9144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6629400" y="0"/>
            <a:ext cx="228600" cy="9144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6096762" y="7645400"/>
            <a:ext cx="457200" cy="694944"/>
          </a:xfrm>
          <a:prstGeom prst="rect">
            <a:avLst/>
          </a:prstGeom>
        </p:spPr>
        <p:txBody>
          <a:bodyPr vert="horz" anchor="ctr"/>
          <a:lstStyle>
            <a:lvl1pPr algn="ctr" eaLnBrk="1" latinLnBrk="0" hangingPunct="1">
              <a:defRPr kumimoji="0" sz="1400" b="1">
                <a:solidFill>
                  <a:srgbClr val="FFFFFF"/>
                </a:solidFill>
              </a:defRPr>
            </a:lvl1pPr>
          </a:lstStyle>
          <a:p>
            <a:fld id="{49ED3A49-A42A-47C9-AA73-F40D7D3F3F4E}"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768067" y="0"/>
            <a:ext cx="4629150" cy="2525816"/>
          </a:xfrm>
        </p:spPr>
        <p:txBody>
          <a:bodyPr>
            <a:normAutofit/>
          </a:bodyPr>
          <a:lstStyle/>
          <a:p>
            <a:pPr algn="ctr"/>
            <a:r>
              <a:rPr lang="es-ES" sz="4400" dirty="0" smtClean="0">
                <a:latin typeface="Arial" pitchFamily="34" charset="0"/>
                <a:cs typeface="Arial" pitchFamily="34" charset="0"/>
              </a:rPr>
              <a:t>Síndrome de </a:t>
            </a:r>
            <a:r>
              <a:rPr lang="es-ES" sz="4400" dirty="0" err="1" smtClean="0">
                <a:latin typeface="Arial" pitchFamily="34" charset="0"/>
                <a:cs typeface="Arial" pitchFamily="34" charset="0"/>
              </a:rPr>
              <a:t>down</a:t>
            </a:r>
            <a:r>
              <a:rPr lang="es-ES" sz="4400" dirty="0" smtClean="0">
                <a:latin typeface="Arial" pitchFamily="34" charset="0"/>
                <a:cs typeface="Arial" pitchFamily="34" charset="0"/>
              </a:rPr>
              <a:t>  </a:t>
            </a:r>
            <a:endParaRPr lang="es-ES" sz="4400" b="1" dirty="0">
              <a:latin typeface="Arial" pitchFamily="34" charset="0"/>
              <a:cs typeface="Arial" pitchFamily="34" charset="0"/>
            </a:endParaRPr>
          </a:p>
        </p:txBody>
      </p:sp>
      <p:sp>
        <p:nvSpPr>
          <p:cNvPr id="3" name="2 Subtítulo"/>
          <p:cNvSpPr>
            <a:spLocks noGrp="1"/>
          </p:cNvSpPr>
          <p:nvPr>
            <p:ph type="subTitle" idx="1"/>
          </p:nvPr>
        </p:nvSpPr>
        <p:spPr>
          <a:xfrm>
            <a:off x="1714488" y="4762501"/>
            <a:ext cx="4629150" cy="3356392"/>
          </a:xfrm>
        </p:spPr>
        <p:txBody>
          <a:bodyPr/>
          <a:lstStyle/>
          <a:p>
            <a:pPr algn="ctr"/>
            <a:r>
              <a:rPr lang="es-ES" dirty="0" smtClean="0"/>
              <a:t>MARIA FERNANDA ROZO RIVERA</a:t>
            </a:r>
          </a:p>
          <a:p>
            <a:pPr algn="ctr"/>
            <a:r>
              <a:rPr lang="es-ES" dirty="0" smtClean="0"/>
              <a:t>CURSO: 1102</a:t>
            </a:r>
          </a:p>
          <a:p>
            <a:pPr algn="ctr"/>
            <a:r>
              <a:rPr lang="es-ES" dirty="0" smtClean="0"/>
              <a:t>QUIMICA</a:t>
            </a:r>
          </a:p>
          <a:p>
            <a:pPr algn="ctr"/>
            <a:r>
              <a:rPr lang="es-ES" dirty="0" smtClean="0"/>
              <a:t>JAIRO SERRANO</a:t>
            </a:r>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PROBLEMAS MEDICOS ASOCIADOS	</a:t>
            </a:r>
            <a:endParaRPr lang="es-ES" dirty="0"/>
          </a:p>
        </p:txBody>
      </p:sp>
      <p:sp>
        <p:nvSpPr>
          <p:cNvPr id="3" name="2 Marcador de contenido"/>
          <p:cNvSpPr>
            <a:spLocks noGrp="1"/>
          </p:cNvSpPr>
          <p:nvPr>
            <p:ph sz="quarter" idx="1"/>
          </p:nvPr>
        </p:nvSpPr>
        <p:spPr/>
        <p:txBody>
          <a:bodyPr>
            <a:normAutofit fontScale="85000" lnSpcReduction="20000"/>
          </a:bodyPr>
          <a:lstStyle/>
          <a:p>
            <a:pPr fontAlgn="base">
              <a:buNone/>
            </a:pPr>
            <a:r>
              <a:rPr lang="es-ES" dirty="0" smtClean="0">
                <a:latin typeface="Arial" pitchFamily="34" charset="0"/>
                <a:cs typeface="Arial" pitchFamily="34" charset="0"/>
              </a:rPr>
              <a:t>	Mientras </a:t>
            </a:r>
            <a:r>
              <a:rPr lang="es-ES" dirty="0" smtClean="0">
                <a:latin typeface="Arial" pitchFamily="34" charset="0"/>
                <a:cs typeface="Arial" pitchFamily="34" charset="0"/>
              </a:rPr>
              <a:t>que algunos niños con síndrome de Down no tienen problemas de salud de importancia, otros tienen una gran cantidad de problemas médicos que requieren cuidados adicionales. Por ejemplo, casi la mitad de los niños que nacen con síndrome de Down presentan cardiopatías congénitas.</a:t>
            </a:r>
          </a:p>
          <a:p>
            <a:pPr fontAlgn="base">
              <a:buNone/>
            </a:pPr>
            <a:r>
              <a:rPr lang="es-ES" dirty="0" smtClean="0">
                <a:latin typeface="Arial" pitchFamily="34" charset="0"/>
                <a:cs typeface="Arial" pitchFamily="34" charset="0"/>
              </a:rPr>
              <a:t>	Los </a:t>
            </a:r>
            <a:r>
              <a:rPr lang="es-ES" dirty="0" smtClean="0">
                <a:latin typeface="Arial" pitchFamily="34" charset="0"/>
                <a:cs typeface="Arial" pitchFamily="34" charset="0"/>
              </a:rPr>
              <a:t>niños con síndrome de Down también son más proclives a desarrollar hipertensión pulmonar, una afección grave que puede conllevar daños pulmonares de carácter irreversible. Por este motivo, todos los bebés que tienen el síndrome de Down deben ser evaluados por un cardiólogo pediátrico.</a:t>
            </a:r>
          </a:p>
          <a:p>
            <a:pPr fontAlgn="base">
              <a:buNone/>
            </a:pPr>
            <a:r>
              <a:rPr lang="es-ES" dirty="0" smtClean="0">
                <a:latin typeface="Arial" pitchFamily="34" charset="0"/>
                <a:cs typeface="Arial" pitchFamily="34" charset="0"/>
              </a:rPr>
              <a:t>	Aproximadamente </a:t>
            </a:r>
            <a:r>
              <a:rPr lang="es-ES" dirty="0" smtClean="0">
                <a:latin typeface="Arial" pitchFamily="34" charset="0"/>
                <a:cs typeface="Arial" pitchFamily="34" charset="0"/>
              </a:rPr>
              <a:t>la mitad de los niños con síndrome de Down también tienen problemas visuales o auditivos. Las deficiencias auditivas pueden obedecer a la acumulación líquido en el oído interno o a la existencia de problemas estructurales en el mismo oído. Los problemas visuales suelen incluir el estrabismo (o bizquera), la miopía, la hipermetropía y las cataratas.</a:t>
            </a:r>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42900" y="666723"/>
            <a:ext cx="5600700" cy="7965213"/>
          </a:xfrm>
        </p:spPr>
        <p:txBody>
          <a:bodyPr>
            <a:normAutofit/>
          </a:bodyPr>
          <a:lstStyle/>
          <a:p>
            <a:pPr fontAlgn="base">
              <a:buNone/>
            </a:pPr>
            <a:r>
              <a:rPr lang="es-ES" sz="2200" dirty="0" smtClean="0">
                <a:latin typeface="Arial" pitchFamily="34" charset="0"/>
                <a:cs typeface="Arial" pitchFamily="34" charset="0"/>
              </a:rPr>
              <a:t>	</a:t>
            </a:r>
            <a:r>
              <a:rPr lang="es-ES" sz="2000" dirty="0" smtClean="0">
                <a:latin typeface="Arial" pitchFamily="34" charset="0"/>
                <a:cs typeface="Arial" pitchFamily="34" charset="0"/>
              </a:rPr>
              <a:t>Es </a:t>
            </a:r>
            <a:r>
              <a:rPr lang="es-ES" sz="2000" dirty="0" smtClean="0">
                <a:latin typeface="Arial" pitchFamily="34" charset="0"/>
                <a:cs typeface="Arial" pitchFamily="34" charset="0"/>
              </a:rPr>
              <a:t>preciso llevar con regularidad a los niños con síndrome de Down al otorrinolaringólogo (médico especializado en el oído, la nariz y la garganta), el </a:t>
            </a:r>
            <a:r>
              <a:rPr lang="es-ES" sz="2000" dirty="0" err="1" smtClean="0">
                <a:latin typeface="Arial" pitchFamily="34" charset="0"/>
                <a:cs typeface="Arial" pitchFamily="34" charset="0"/>
              </a:rPr>
              <a:t>audiólogo</a:t>
            </a:r>
            <a:r>
              <a:rPr lang="es-ES" sz="2000" dirty="0" smtClean="0">
                <a:latin typeface="Arial" pitchFamily="34" charset="0"/>
                <a:cs typeface="Arial" pitchFamily="34" charset="0"/>
              </a:rPr>
              <a:t> y el oftalmólogo para que les hagan revisiones periódicas a fin de detectar y corregir cualquier problema antes de que afecte a sus habilidades lingüísticas y de aprendizaje.</a:t>
            </a:r>
          </a:p>
          <a:p>
            <a:pPr fontAlgn="base">
              <a:buNone/>
            </a:pPr>
            <a:r>
              <a:rPr lang="es-ES" sz="2000" dirty="0" smtClean="0">
                <a:latin typeface="Arial" pitchFamily="34" charset="0"/>
                <a:cs typeface="Arial" pitchFamily="34" charset="0"/>
              </a:rPr>
              <a:t>	Otras </a:t>
            </a:r>
            <a:r>
              <a:rPr lang="es-ES" sz="2000" dirty="0" smtClean="0">
                <a:latin typeface="Arial" pitchFamily="34" charset="0"/>
                <a:cs typeface="Arial" pitchFamily="34" charset="0"/>
              </a:rPr>
              <a:t>afecciones médicas que afectan más a menudo a los niños que tienen el síndrome de Down son los problemas tiroideos, las anomalías intestinales, los trastornos convulsivos, los problemas respiratorios, la obesidad, las infecciones y la leucemia infantil. A veces, los niños con síndrome de Down presentan trastornos en la parte superior del cuello que deben ser avaluadas por un médico (estos trastornos se pueden detectar mediante radiografías de la columna cervical). Afortunadamente, muchas de estas afecciones tienen tratamiento.</a:t>
            </a:r>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4400" b="1" dirty="0" smtClean="0"/>
              <a:t>¿Qué ES?</a:t>
            </a:r>
            <a:endParaRPr lang="es-ES" sz="4400" b="1" dirty="0"/>
          </a:p>
        </p:txBody>
      </p:sp>
      <p:sp>
        <p:nvSpPr>
          <p:cNvPr id="3" name="2 Marcador de contenido"/>
          <p:cNvSpPr>
            <a:spLocks noGrp="1"/>
          </p:cNvSpPr>
          <p:nvPr>
            <p:ph sz="quarter" idx="1"/>
          </p:nvPr>
        </p:nvSpPr>
        <p:spPr/>
        <p:txBody>
          <a:bodyPr>
            <a:normAutofit/>
          </a:bodyPr>
          <a:lstStyle/>
          <a:p>
            <a:pPr algn="just" fontAlgn="base">
              <a:buNone/>
            </a:pPr>
            <a:r>
              <a:rPr lang="es-ES" sz="2000" dirty="0" smtClean="0">
                <a:latin typeface="Arial" pitchFamily="34" charset="0"/>
                <a:cs typeface="Arial" pitchFamily="34" charset="0"/>
              </a:rPr>
              <a:t>  	El síndrome de Down, también conocido como </a:t>
            </a:r>
            <a:r>
              <a:rPr lang="es-ES" sz="2000" dirty="0" err="1" smtClean="0">
                <a:latin typeface="Arial" pitchFamily="34" charset="0"/>
                <a:cs typeface="Arial" pitchFamily="34" charset="0"/>
              </a:rPr>
              <a:t>trisomía</a:t>
            </a:r>
            <a:r>
              <a:rPr lang="es-ES" sz="2000" dirty="0" smtClean="0">
                <a:latin typeface="Arial" pitchFamily="34" charset="0"/>
                <a:cs typeface="Arial" pitchFamily="34" charset="0"/>
              </a:rPr>
              <a:t> 21, es una anomalía donde un material genético sobrante provoca retrasos en la forma en que se desarrolla un niño, tanto mental como físicamente. Afecta a uno de cada 800 bebés nacidos en EE.UU.</a:t>
            </a:r>
          </a:p>
          <a:p>
            <a:pPr algn="just" fontAlgn="base">
              <a:buNone/>
            </a:pPr>
            <a:r>
              <a:rPr lang="es-ES" sz="2000" dirty="0" smtClean="0">
                <a:latin typeface="Arial" pitchFamily="34" charset="0"/>
                <a:cs typeface="Arial" pitchFamily="34" charset="0"/>
              </a:rPr>
              <a:t>  	Los </a:t>
            </a:r>
            <a:r>
              <a:rPr lang="es-ES" sz="2000" dirty="0" smtClean="0">
                <a:latin typeface="Arial" pitchFamily="34" charset="0"/>
                <a:cs typeface="Arial" pitchFamily="34" charset="0"/>
              </a:rPr>
              <a:t>rasgos físicos y los problemas médicos asociados al síndrome de Down varían considerablemente de un niño a otro. Mientras que algunos niños con síndrome de Down necesitan mucha atención médica, otros llevan vidas sanas.</a:t>
            </a:r>
          </a:p>
          <a:p>
            <a:pPr algn="just" fontAlgn="base">
              <a:buNone/>
            </a:pPr>
            <a:r>
              <a:rPr lang="es-ES" sz="2000" dirty="0" smtClean="0">
                <a:latin typeface="Arial" pitchFamily="34" charset="0"/>
                <a:cs typeface="Arial" pitchFamily="34" charset="0"/>
              </a:rPr>
              <a:t>    A </a:t>
            </a:r>
            <a:r>
              <a:rPr lang="es-ES" sz="2000" dirty="0" smtClean="0">
                <a:latin typeface="Arial" pitchFamily="34" charset="0"/>
                <a:cs typeface="Arial" pitchFamily="34" charset="0"/>
              </a:rPr>
              <a:t>pesar de que el síndrome de Down no se puede prevenir, se puede detectar antes del nacimiento. Los problemas de salud que pueden acompañar a este síndrome tienen tratamiento y hay muchos recursos, disponibles para ayudar tanto a los niños afectados por esta anomalía como a sus familias.</a:t>
            </a:r>
          </a:p>
          <a:p>
            <a:endParaRPr lang="es-ES" sz="20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42900" y="476221"/>
            <a:ext cx="5600700" cy="8155715"/>
          </a:xfrm>
        </p:spPr>
        <p:txBody>
          <a:bodyPr>
            <a:normAutofit/>
          </a:bodyPr>
          <a:lstStyle/>
          <a:p>
            <a:pPr algn="just" fontAlgn="base">
              <a:buNone/>
            </a:pPr>
            <a:r>
              <a:rPr lang="es-ES" sz="2000" dirty="0" smtClean="0"/>
              <a:t>    Normalmente</a:t>
            </a:r>
            <a:r>
              <a:rPr lang="es-ES" sz="2000" dirty="0" smtClean="0"/>
              <a:t>, en el momento de la concepción, un bebé hereda información genética de sus padres en la forma de 46 cromosomas: 23 de la madre y 23 del padre. Sin embargo, en la mayoría de los casos de síndrome de Down el niño hereda un cromosoma de más, el nº 21, teniendo un total de 47 cromosomas en vez de 46. Es este material genético de más el que provoca los rasgos físicos y los retrasos evolutivos asociadas al síndrome de Down.</a:t>
            </a:r>
          </a:p>
          <a:p>
            <a:pPr algn="just" fontAlgn="base">
              <a:buNone/>
            </a:pPr>
            <a:r>
              <a:rPr lang="es-ES" sz="2000" dirty="0" smtClean="0"/>
              <a:t>	A </a:t>
            </a:r>
            <a:r>
              <a:rPr lang="es-ES" sz="2000" dirty="0" smtClean="0"/>
              <a:t>pesar de que no se sabe con seguridad por qué ocurre el síndrome de Down y no hay ninguna forma de prevenir el error cromosómico que lo provoca, los científicos saben que las mujeres mayores de 35 años tienen un riesgo significativamente superior de tener un niño que presente esta anomalía. Por ejemplo, con 30 años, una mujer tiene aproximadamente 1 probabilidad entre 1.000 de concebir un hijo con síndrome de Down. Esta probabilidad crece a 1 entre 400 a los 35 años y a 1 entre 100 a los 40.</a:t>
            </a:r>
          </a:p>
          <a:p>
            <a:endParaRPr lang="es-E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4400" dirty="0" smtClean="0"/>
              <a:t>Causas</a:t>
            </a:r>
            <a:endParaRPr lang="es-ES" sz="4400" dirty="0"/>
          </a:p>
        </p:txBody>
      </p:sp>
      <p:sp>
        <p:nvSpPr>
          <p:cNvPr id="3" name="2 Marcador de contenido"/>
          <p:cNvSpPr>
            <a:spLocks noGrp="1"/>
          </p:cNvSpPr>
          <p:nvPr>
            <p:ph sz="quarter" idx="1"/>
          </p:nvPr>
        </p:nvSpPr>
        <p:spPr/>
        <p:txBody>
          <a:bodyPr>
            <a:normAutofit/>
          </a:bodyPr>
          <a:lstStyle/>
          <a:p>
            <a:pPr>
              <a:buNone/>
            </a:pPr>
            <a:r>
              <a:rPr lang="es-ES" dirty="0" smtClean="0"/>
              <a:t>	</a:t>
            </a:r>
            <a:r>
              <a:rPr lang="es-ES" sz="2000" dirty="0" smtClean="0">
                <a:latin typeface="Arial" pitchFamily="34" charset="0"/>
                <a:cs typeface="Arial" pitchFamily="34" charset="0"/>
              </a:rPr>
              <a:t>El </a:t>
            </a:r>
            <a:r>
              <a:rPr lang="es-ES" sz="2000" dirty="0" smtClean="0">
                <a:latin typeface="Arial" pitchFamily="34" charset="0"/>
                <a:cs typeface="Arial" pitchFamily="34" charset="0"/>
              </a:rPr>
              <a:t>Síndrome de Down está causado por un número mayor de cromosomas. Normalmente, hay 23 pares de cromosomas. Una mitad proviene de la madre y la otra del padre.</a:t>
            </a:r>
          </a:p>
          <a:p>
            <a:pPr>
              <a:buNone/>
            </a:pPr>
            <a:r>
              <a:rPr lang="es-ES" sz="2000" dirty="0" smtClean="0">
                <a:latin typeface="Arial" pitchFamily="34" charset="0"/>
                <a:cs typeface="Arial" pitchFamily="34" charset="0"/>
              </a:rPr>
              <a:t>	El </a:t>
            </a:r>
            <a:r>
              <a:rPr lang="es-ES" sz="2000" dirty="0" smtClean="0">
                <a:latin typeface="Arial" pitchFamily="34" charset="0"/>
                <a:cs typeface="Arial" pitchFamily="34" charset="0"/>
              </a:rPr>
              <a:t>Síndrome de Down no lo causa algo que hacen la madre o el padre antes de que nazca el niño. Cualquiera puede tener un niño con Síndrome de Down. Pero cuanto mayor sea la madre, mayor es el riesgo de tener un bebé con Síndrome de Down.</a:t>
            </a:r>
          </a:p>
          <a:p>
            <a:pPr>
              <a:buNone/>
            </a:pPr>
            <a:r>
              <a:rPr lang="es-ES" sz="2000" dirty="0" smtClean="0">
                <a:latin typeface="Arial" pitchFamily="34" charset="0"/>
                <a:cs typeface="Arial" pitchFamily="34" charset="0"/>
              </a:rPr>
              <a:t>	Aproximadamente </a:t>
            </a:r>
            <a:r>
              <a:rPr lang="es-ES" sz="2000" dirty="0" smtClean="0">
                <a:latin typeface="Arial" pitchFamily="34" charset="0"/>
                <a:cs typeface="Arial" pitchFamily="34" charset="0"/>
              </a:rPr>
              <a:t>uno de cada 800 bebés nace con Síndrome de Down, independientemente de la raza o nacionalidad de sus padres. No es contagioso, de modo que no puedes contraer el Síndrome de otra persona y es imposible contraerlo después de haber nacido</a:t>
            </a:r>
            <a:r>
              <a:rPr lang="es-ES" sz="2000" dirty="0" smtClean="0">
                <a:latin typeface="Arial" pitchFamily="34" charset="0"/>
                <a:cs typeface="Arial" pitchFamily="34" charset="0"/>
              </a:rPr>
              <a:t>.</a:t>
            </a:r>
            <a:endParaRPr lang="es-ES" sz="2000" dirty="0" smtClean="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42900" y="571472"/>
            <a:ext cx="5600700" cy="8060464"/>
          </a:xfrm>
        </p:spPr>
        <p:txBody>
          <a:bodyPr/>
          <a:lstStyle/>
          <a:p>
            <a:pPr>
              <a:buNone/>
            </a:pPr>
            <a:r>
              <a:rPr lang="es-ES" sz="2000" dirty="0" smtClean="0">
                <a:latin typeface="Arial" pitchFamily="34" charset="0"/>
                <a:cs typeface="Arial" pitchFamily="34" charset="0"/>
              </a:rPr>
              <a:t>	El </a:t>
            </a:r>
            <a:r>
              <a:rPr lang="es-ES" sz="2000" dirty="0" smtClean="0">
                <a:latin typeface="Arial" pitchFamily="34" charset="0"/>
                <a:cs typeface="Arial" pitchFamily="34" charset="0"/>
              </a:rPr>
              <a:t>tipo más común de Síndrome de Down es la </a:t>
            </a:r>
            <a:r>
              <a:rPr lang="es-ES" sz="2000" dirty="0" err="1" smtClean="0">
                <a:latin typeface="Arial" pitchFamily="34" charset="0"/>
                <a:cs typeface="Arial" pitchFamily="34" charset="0"/>
              </a:rPr>
              <a:t>trisomía</a:t>
            </a:r>
            <a:r>
              <a:rPr lang="es-ES" sz="2000" dirty="0" smtClean="0">
                <a:latin typeface="Arial" pitchFamily="34" charset="0"/>
                <a:cs typeface="Arial" pitchFamily="34" charset="0"/>
              </a:rPr>
              <a:t> 21. Casi un 95% de personas con Síndrome de Down tienen la </a:t>
            </a:r>
            <a:r>
              <a:rPr lang="es-ES" sz="2000" dirty="0" err="1" smtClean="0">
                <a:latin typeface="Arial" pitchFamily="34" charset="0"/>
                <a:cs typeface="Arial" pitchFamily="34" charset="0"/>
              </a:rPr>
              <a:t>trisomía</a:t>
            </a:r>
            <a:r>
              <a:rPr lang="es-ES" sz="2000" dirty="0" smtClean="0">
                <a:latin typeface="Arial" pitchFamily="34" charset="0"/>
                <a:cs typeface="Arial" pitchFamily="34" charset="0"/>
              </a:rPr>
              <a:t> 21. Con este tipo de Síndrome de Down, el niño nace con un cromosoma extra. Tiene 47 cromosomas en vez de 46. En lugar de tener dos cromosomas 21, tiene tres de ellos.</a:t>
            </a:r>
          </a:p>
          <a:p>
            <a:pPr>
              <a:buNone/>
            </a:pPr>
            <a:r>
              <a:rPr lang="es-ES" sz="2000" dirty="0" smtClean="0">
                <a:latin typeface="Arial" pitchFamily="34" charset="0"/>
                <a:cs typeface="Arial" pitchFamily="34" charset="0"/>
              </a:rPr>
              <a:t>	Como </a:t>
            </a:r>
            <a:r>
              <a:rPr lang="es-ES" sz="2000" dirty="0" smtClean="0">
                <a:latin typeface="Arial" pitchFamily="34" charset="0"/>
                <a:cs typeface="Arial" pitchFamily="34" charset="0"/>
              </a:rPr>
              <a:t>las personas con Síndrome de Down nacen con un número anormal de cromosomas, no existe cura para el Síndrome de Down. Es algo que tendrán toda su vida.</a:t>
            </a:r>
          </a:p>
          <a:p>
            <a:endParaRPr lang="es-ES" dirty="0" smtClean="0"/>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4400" dirty="0" smtClean="0"/>
              <a:t>Signos y síntomas</a:t>
            </a:r>
            <a:endParaRPr lang="es-ES" sz="4400" dirty="0"/>
          </a:p>
        </p:txBody>
      </p:sp>
      <p:sp>
        <p:nvSpPr>
          <p:cNvPr id="3" name="2 Marcador de contenido"/>
          <p:cNvSpPr>
            <a:spLocks noGrp="1"/>
          </p:cNvSpPr>
          <p:nvPr>
            <p:ph sz="quarter" idx="1"/>
          </p:nvPr>
        </p:nvSpPr>
        <p:spPr/>
        <p:txBody>
          <a:bodyPr>
            <a:normAutofit fontScale="47500" lnSpcReduction="20000"/>
          </a:bodyPr>
          <a:lstStyle/>
          <a:p>
            <a:pPr>
              <a:buNone/>
            </a:pPr>
            <a:r>
              <a:rPr lang="es-ES" sz="4200" dirty="0" smtClean="0">
                <a:latin typeface="Arial" pitchFamily="34" charset="0"/>
                <a:cs typeface="Arial" pitchFamily="34" charset="0"/>
              </a:rPr>
              <a:t> </a:t>
            </a:r>
          </a:p>
          <a:p>
            <a:pPr>
              <a:buNone/>
            </a:pPr>
            <a:r>
              <a:rPr lang="es-ES" sz="4200" dirty="0" smtClean="0">
                <a:latin typeface="Arial" pitchFamily="34" charset="0"/>
                <a:cs typeface="Arial" pitchFamily="34" charset="0"/>
              </a:rPr>
              <a:t>	La </a:t>
            </a:r>
            <a:r>
              <a:rPr lang="es-ES" sz="4200" dirty="0" smtClean="0">
                <a:latin typeface="Arial" pitchFamily="34" charset="0"/>
                <a:cs typeface="Arial" pitchFamily="34" charset="0"/>
              </a:rPr>
              <a:t>mayoría de las personas con síndrome de Down tienen retraso mental leve o moderado. El retraso mental es una discapacidad que limita la capacidad intelectual de una persona, así como los comportamientos que utilizan las personas para desenvolverse en su vida diaria.</a:t>
            </a:r>
          </a:p>
          <a:p>
            <a:pPr>
              <a:buNone/>
            </a:pPr>
            <a:r>
              <a:rPr lang="es-ES" sz="4200" dirty="0" smtClean="0">
                <a:latin typeface="Arial" pitchFamily="34" charset="0"/>
                <a:cs typeface="Arial" pitchFamily="34" charset="0"/>
              </a:rPr>
              <a:t>	Las </a:t>
            </a:r>
            <a:r>
              <a:rPr lang="es-ES" sz="4200" dirty="0" smtClean="0">
                <a:latin typeface="Arial" pitchFamily="34" charset="0"/>
                <a:cs typeface="Arial" pitchFamily="34" charset="0"/>
              </a:rPr>
              <a:t>personas con síndrome de Down también pueden tener retraso en el desarrollo de lenguaje y el desarrollo motor lento, que es la capacidad para usar sus músculos.</a:t>
            </a:r>
          </a:p>
          <a:p>
            <a:pPr>
              <a:buNone/>
            </a:pPr>
            <a:r>
              <a:rPr lang="es-ES" sz="4200" dirty="0" smtClean="0">
                <a:latin typeface="Arial" pitchFamily="34" charset="0"/>
                <a:cs typeface="Arial" pitchFamily="34" charset="0"/>
              </a:rPr>
              <a:t>	Algunos </a:t>
            </a:r>
            <a:r>
              <a:rPr lang="es-ES" sz="4200" dirty="0" smtClean="0">
                <a:latin typeface="Arial" pitchFamily="34" charset="0"/>
                <a:cs typeface="Arial" pitchFamily="34" charset="0"/>
              </a:rPr>
              <a:t>de los síntomas físicos más comunes del síndrome de Down son:</a:t>
            </a:r>
          </a:p>
          <a:p>
            <a:r>
              <a:rPr lang="es-ES" sz="4200" dirty="0" smtClean="0">
                <a:latin typeface="Arial" pitchFamily="34" charset="0"/>
                <a:cs typeface="Arial" pitchFamily="34" charset="0"/>
              </a:rPr>
              <a:t>Una cara plana con una inclinación hacia arriba de los ojos, el cuello corto y las orejas de forma anormal</a:t>
            </a:r>
          </a:p>
          <a:p>
            <a:r>
              <a:rPr lang="es-ES" sz="4200" dirty="0" smtClean="0">
                <a:latin typeface="Arial" pitchFamily="34" charset="0"/>
                <a:cs typeface="Arial" pitchFamily="34" charset="0"/>
              </a:rPr>
              <a:t>Una profunda arruga en la palma de la mano</a:t>
            </a:r>
          </a:p>
          <a:p>
            <a:r>
              <a:rPr lang="es-ES" sz="4200" dirty="0" smtClean="0">
                <a:latin typeface="Arial" pitchFamily="34" charset="0"/>
                <a:cs typeface="Arial" pitchFamily="34" charset="0"/>
              </a:rPr>
              <a:t>Las manchas blancas en el iris del ojo</a:t>
            </a:r>
          </a:p>
          <a:p>
            <a:endParaRPr lang="es-ES" sz="4200" dirty="0" smtClean="0">
              <a:latin typeface="Arial" pitchFamily="34" charset="0"/>
              <a:cs typeface="Arial" pitchFamily="34" charset="0"/>
            </a:endParaRPr>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42900" y="952476"/>
            <a:ext cx="5600700" cy="7679461"/>
          </a:xfrm>
        </p:spPr>
        <p:txBody>
          <a:bodyPr>
            <a:normAutofit/>
          </a:bodyPr>
          <a:lstStyle/>
          <a:p>
            <a:r>
              <a:rPr lang="es-ES" sz="2000" dirty="0" smtClean="0">
                <a:latin typeface="Arial" pitchFamily="34" charset="0"/>
                <a:cs typeface="Arial" pitchFamily="34" charset="0"/>
              </a:rPr>
              <a:t>Malo tono muscular, los ligamentos sueltos</a:t>
            </a:r>
          </a:p>
          <a:p>
            <a:r>
              <a:rPr lang="es-ES" sz="2000" dirty="0" smtClean="0">
                <a:latin typeface="Arial" pitchFamily="34" charset="0"/>
                <a:cs typeface="Arial" pitchFamily="34" charset="0"/>
              </a:rPr>
              <a:t>Pequeñas manos y pies</a:t>
            </a:r>
          </a:p>
          <a:p>
            <a:r>
              <a:rPr lang="es-ES" sz="2000" dirty="0" smtClean="0">
                <a:latin typeface="Arial" pitchFamily="34" charset="0"/>
                <a:cs typeface="Arial" pitchFamily="34" charset="0"/>
              </a:rPr>
              <a:t>Aunque las personas con síndrome de Down pueden tener algunas de las características físicas y mentales en común, los síntomas del síndrome de Down pueden ir de leves a severos.</a:t>
            </a:r>
          </a:p>
          <a:p>
            <a:endParaRPr lang="es-E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75026" y="476221"/>
            <a:ext cx="5600700" cy="1143008"/>
          </a:xfrm>
        </p:spPr>
        <p:txBody>
          <a:bodyPr>
            <a:noAutofit/>
          </a:bodyPr>
          <a:lstStyle/>
          <a:p>
            <a:pPr algn="ctr"/>
            <a:r>
              <a:rPr lang="es-ES" sz="3500" dirty="0" smtClean="0"/>
              <a:t>¿Cómo AFECTA A LOS NIÑOS?</a:t>
            </a:r>
            <a:endParaRPr lang="es-ES" sz="3500" dirty="0"/>
          </a:p>
        </p:txBody>
      </p:sp>
      <p:sp>
        <p:nvSpPr>
          <p:cNvPr id="3" name="2 Marcador de contenido"/>
          <p:cNvSpPr>
            <a:spLocks noGrp="1"/>
          </p:cNvSpPr>
          <p:nvPr>
            <p:ph sz="quarter" idx="1"/>
          </p:nvPr>
        </p:nvSpPr>
        <p:spPr>
          <a:xfrm>
            <a:off x="535761" y="1904983"/>
            <a:ext cx="5600700" cy="6822205"/>
          </a:xfrm>
        </p:spPr>
        <p:txBody>
          <a:bodyPr>
            <a:noAutofit/>
          </a:bodyPr>
          <a:lstStyle/>
          <a:p>
            <a:pPr fontAlgn="base">
              <a:buNone/>
            </a:pPr>
            <a:r>
              <a:rPr lang="es-ES" sz="2000" dirty="0" smtClean="0">
                <a:latin typeface="Arial" pitchFamily="34" charset="0"/>
                <a:cs typeface="Arial" pitchFamily="34" charset="0"/>
              </a:rPr>
              <a:t>	Los </a:t>
            </a:r>
            <a:r>
              <a:rPr lang="es-ES" sz="2000" dirty="0" smtClean="0">
                <a:latin typeface="Arial" pitchFamily="34" charset="0"/>
                <a:cs typeface="Arial" pitchFamily="34" charset="0"/>
              </a:rPr>
              <a:t>niños con síndrome de Down tienden a compartir ciertos rasgos físicos, como perfil facial plano, ojos achinados, orejas pequeñas y protrusión lingual.</a:t>
            </a:r>
          </a:p>
          <a:p>
            <a:pPr fontAlgn="base">
              <a:buNone/>
            </a:pPr>
            <a:r>
              <a:rPr lang="es-ES" sz="2000" dirty="0" smtClean="0">
                <a:latin typeface="Arial" pitchFamily="34" charset="0"/>
                <a:cs typeface="Arial" pitchFamily="34" charset="0"/>
              </a:rPr>
              <a:t>	El </a:t>
            </a:r>
            <a:r>
              <a:rPr lang="es-ES" sz="2000" dirty="0" smtClean="0">
                <a:latin typeface="Arial" pitchFamily="34" charset="0"/>
                <a:cs typeface="Arial" pitchFamily="34" charset="0"/>
              </a:rPr>
              <a:t>bajo tono muscular (médicamente conocido </a:t>
            </a:r>
            <a:r>
              <a:rPr lang="es-ES" sz="2000" dirty="0" smtClean="0">
                <a:latin typeface="Arial" pitchFamily="34" charset="0"/>
                <a:cs typeface="Arial" pitchFamily="34" charset="0"/>
              </a:rPr>
              <a:t>como </a:t>
            </a:r>
            <a:r>
              <a:rPr lang="es-ES" sz="2000" b="1" dirty="0" smtClean="0">
                <a:latin typeface="Arial" pitchFamily="34" charset="0"/>
                <a:cs typeface="Arial" pitchFamily="34" charset="0"/>
              </a:rPr>
              <a:t>hipotonía</a:t>
            </a:r>
            <a:r>
              <a:rPr lang="es-ES" sz="2000" dirty="0" smtClean="0">
                <a:latin typeface="Arial" pitchFamily="34" charset="0"/>
                <a:cs typeface="Arial" pitchFamily="34" charset="0"/>
              </a:rPr>
              <a:t>) también es propio de los niños con síndrome de Down, sobre todo de los bebés, que son muy flácidos. Aunque es algo que puede y suele mejorar con el tiempo, la mayoría de los niños con síndrome de Down alcanzan los hitos evolutivos en el plano de la motricidad (como sentarse, gatear y caminar) más tarde que los demás niños.</a:t>
            </a:r>
          </a:p>
          <a:p>
            <a:pPr fontAlgn="base">
              <a:buNone/>
            </a:pPr>
            <a:r>
              <a:rPr lang="es-ES" sz="2000" dirty="0" smtClean="0">
                <a:latin typeface="Arial" pitchFamily="34" charset="0"/>
                <a:cs typeface="Arial" pitchFamily="34" charset="0"/>
              </a:rPr>
              <a:t>	Al </a:t>
            </a:r>
            <a:r>
              <a:rPr lang="es-ES" sz="2000" dirty="0" smtClean="0">
                <a:latin typeface="Arial" pitchFamily="34" charset="0"/>
                <a:cs typeface="Arial" pitchFamily="34" charset="0"/>
              </a:rPr>
              <a:t>nacer, los niños con síndrome de Down suelen tener una estatura promedio, pero tienden a crecer a un ritmo más lento y acaban siendo más bajos que los demás niños de su edad. En los lactantes, su escaso tono muscular puede contribuir a que tengan problemas de succión y alimentación, así como estreñimiento y otros trastornos digestivos.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42900" y="666723"/>
            <a:ext cx="5600700" cy="7965213"/>
          </a:xfrm>
        </p:spPr>
        <p:txBody>
          <a:bodyPr>
            <a:normAutofit/>
          </a:bodyPr>
          <a:lstStyle/>
          <a:p>
            <a:pPr fontAlgn="base">
              <a:buNone/>
            </a:pPr>
            <a:r>
              <a:rPr lang="es-ES" sz="2000" dirty="0" smtClean="0">
                <a:latin typeface="Arial" pitchFamily="34" charset="0"/>
                <a:cs typeface="Arial" pitchFamily="34" charset="0"/>
              </a:rPr>
              <a:t>	</a:t>
            </a:r>
            <a:r>
              <a:rPr lang="es-ES" sz="2000" dirty="0" smtClean="0">
                <a:latin typeface="Arial" pitchFamily="34" charset="0"/>
                <a:cs typeface="Arial" pitchFamily="34" charset="0"/>
              </a:rPr>
              <a:t>Lo </a:t>
            </a:r>
            <a:r>
              <a:rPr lang="es-ES" sz="2000" dirty="0" smtClean="0">
                <a:latin typeface="Arial" pitchFamily="34" charset="0"/>
                <a:cs typeface="Arial" pitchFamily="34" charset="0"/>
              </a:rPr>
              <a:t>niños pueden presentar retrasos en la adquisición del habla y de las habilidades básicas para cuidar de sí mismos, como comer, vestirse y aprender a usar el baño.</a:t>
            </a:r>
          </a:p>
          <a:p>
            <a:pPr fontAlgn="base">
              <a:buNone/>
            </a:pPr>
            <a:r>
              <a:rPr lang="es-ES" sz="2000" dirty="0" smtClean="0">
                <a:latin typeface="Arial" pitchFamily="34" charset="0"/>
                <a:cs typeface="Arial" pitchFamily="34" charset="0"/>
              </a:rPr>
              <a:t>	El </a:t>
            </a:r>
            <a:r>
              <a:rPr lang="es-ES" sz="2000" dirty="0" smtClean="0">
                <a:latin typeface="Arial" pitchFamily="34" charset="0"/>
                <a:cs typeface="Arial" pitchFamily="34" charset="0"/>
              </a:rPr>
              <a:t>síndrome de Down afecta a la capacidad de aprendizaje de los niños de muchas formas diferentes, pero la mayoría de ellos tienen una deficiencia mental de leve a moderada. De todos modos, los niños con síndrome de Down pueden aprender y aprenden, y son capaces de desarrollar habilidades y destrezas a lo largo de la vida. Lo único que ocurre es que alcanzan los distintos hitos evolutivos a un ritmo diferente, por eso es importante no comparar a un niño con síndrome de Down con otros hermanos que siguen pautas evolutivas normales ni tampoco con otros niños que padecen el mismo síndrome.</a:t>
            </a:r>
          </a:p>
          <a:p>
            <a:pPr fontAlgn="base">
              <a:buNone/>
            </a:pPr>
            <a:r>
              <a:rPr lang="es-ES" sz="2000" dirty="0" smtClean="0">
                <a:latin typeface="Arial" pitchFamily="34" charset="0"/>
                <a:cs typeface="Arial" pitchFamily="34" charset="0"/>
              </a:rPr>
              <a:t>	Los </a:t>
            </a:r>
            <a:r>
              <a:rPr lang="es-ES" sz="2000" dirty="0" smtClean="0">
                <a:latin typeface="Arial" pitchFamily="34" charset="0"/>
                <a:cs typeface="Arial" pitchFamily="34" charset="0"/>
              </a:rPr>
              <a:t>niños con síndrome de Down tienen un amplio abanico de capacidades, y no hay forma de saber en el momento del nacimiento de qué serán capaces conforme vayan creciendo.</a:t>
            </a:r>
          </a:p>
          <a:p>
            <a:endParaRPr lang="es-E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127</TotalTime>
  <Words>168</Words>
  <Application>Microsoft Office PowerPoint</Application>
  <PresentationFormat>Presentación en pantalla (4:3)</PresentationFormat>
  <Paragraphs>41</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Mirador</vt:lpstr>
      <vt:lpstr>Síndrome de down  </vt:lpstr>
      <vt:lpstr>¿Qué ES?</vt:lpstr>
      <vt:lpstr>Diapositiva 3</vt:lpstr>
      <vt:lpstr>Causas</vt:lpstr>
      <vt:lpstr>Diapositiva 5</vt:lpstr>
      <vt:lpstr>Signos y síntomas</vt:lpstr>
      <vt:lpstr>Diapositiva 7</vt:lpstr>
      <vt:lpstr>¿Cómo AFECTA A LOS NIÑOS?</vt:lpstr>
      <vt:lpstr>Diapositiva 9</vt:lpstr>
      <vt:lpstr>PROBLEMAS MEDICOS ASOCIADOS </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Síndrome de down</dc:title>
  <dc:creator>Vanessa</dc:creator>
  <cp:lastModifiedBy>Vanessa</cp:lastModifiedBy>
  <cp:revision>13</cp:revision>
  <dcterms:created xsi:type="dcterms:W3CDTF">2014-10-01T23:33:57Z</dcterms:created>
  <dcterms:modified xsi:type="dcterms:W3CDTF">2014-10-02T01:41:27Z</dcterms:modified>
</cp:coreProperties>
</file>