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9" r:id="rId4"/>
    <p:sldId id="258" r:id="rId5"/>
    <p:sldId id="260" r:id="rId6"/>
    <p:sldId id="261" r:id="rId7"/>
    <p:sldId id="262" r:id="rId8"/>
    <p:sldId id="263" r:id="rId9"/>
    <p:sldId id="264" r:id="rId10"/>
    <p:sldId id="265" r:id="rId11"/>
    <p:sldId id="266" r:id="rId1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7" d="100"/>
          <a:sy n="57" d="100"/>
        </p:scale>
        <p:origin x="-87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s-ES" smtClean="0"/>
              <a:t>Haga clic para modificar el estilo de título del patrón</a:t>
            </a:r>
            <a:endParaRPr kumimoji="0" lang="en-US"/>
          </a:p>
        </p:txBody>
      </p:sp>
      <p:sp>
        <p:nvSpPr>
          <p:cNvPr id="28" name="27 Marcador de fecha"/>
          <p:cNvSpPr>
            <a:spLocks noGrp="1"/>
          </p:cNvSpPr>
          <p:nvPr>
            <p:ph type="dt" sz="half" idx="10"/>
          </p:nvPr>
        </p:nvSpPr>
        <p:spPr/>
        <p:txBody>
          <a:bodyPr/>
          <a:lstStyle/>
          <a:p>
            <a:fld id="{9F030684-EB71-4FA3-BC7A-621C4A789A82}" type="datetimeFigureOut">
              <a:rPr lang="es-CO" smtClean="0"/>
              <a:t>02/10/2014</a:t>
            </a:fld>
            <a:endParaRPr lang="es-CO"/>
          </a:p>
        </p:txBody>
      </p:sp>
      <p:sp>
        <p:nvSpPr>
          <p:cNvPr id="17" name="16 Marcador de pie de página"/>
          <p:cNvSpPr>
            <a:spLocks noGrp="1"/>
          </p:cNvSpPr>
          <p:nvPr>
            <p:ph type="ftr" sz="quarter" idx="11"/>
          </p:nvPr>
        </p:nvSpPr>
        <p:spPr/>
        <p:txBody>
          <a:bodyPr/>
          <a:lstStyle/>
          <a:p>
            <a:endParaRPr lang="es-CO"/>
          </a:p>
        </p:txBody>
      </p:sp>
      <p:sp>
        <p:nvSpPr>
          <p:cNvPr id="29" name="28 Marcador de número de diapositiva"/>
          <p:cNvSpPr>
            <a:spLocks noGrp="1"/>
          </p:cNvSpPr>
          <p:nvPr>
            <p:ph type="sldNum" sz="quarter" idx="12"/>
          </p:nvPr>
        </p:nvSpPr>
        <p:spPr/>
        <p:txBody>
          <a:bodyPr/>
          <a:lstStyle/>
          <a:p>
            <a:fld id="{470FA597-901B-4573-982E-577E3E1968E9}" type="slidenum">
              <a:rPr lang="es-CO" smtClean="0"/>
              <a:t>‹Nº›</a:t>
            </a:fld>
            <a:endParaRPr lang="es-CO"/>
          </a:p>
        </p:txBody>
      </p:sp>
      <p:sp>
        <p:nvSpPr>
          <p:cNvPr id="9" name="8 Subtítulo"/>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F030684-EB71-4FA3-BC7A-621C4A789A82}" type="datetimeFigureOut">
              <a:rPr lang="es-CO" smtClean="0"/>
              <a:t>02/10/2014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70FA597-901B-4573-982E-577E3E1968E9}"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F030684-EB71-4FA3-BC7A-621C4A789A82}" type="datetimeFigureOut">
              <a:rPr lang="es-CO" smtClean="0"/>
              <a:t>02/10/2014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70FA597-901B-4573-982E-577E3E1968E9}"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F030684-EB71-4FA3-BC7A-621C4A789A82}" type="datetimeFigureOut">
              <a:rPr lang="es-CO" smtClean="0"/>
              <a:t>02/10/2014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70FA597-901B-4573-982E-577E3E1968E9}"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3">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9F030684-EB71-4FA3-BC7A-621C4A789A82}" type="datetimeFigureOut">
              <a:rPr lang="es-CO" smtClean="0"/>
              <a:t>02/10/2014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a:xfrm>
            <a:off x="7924800" y="6416675"/>
            <a:ext cx="762000" cy="365125"/>
          </a:xfrm>
        </p:spPr>
        <p:txBody>
          <a:bodyPr/>
          <a:lstStyle/>
          <a:p>
            <a:fld id="{470FA597-901B-4573-982E-577E3E1968E9}"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9F030684-EB71-4FA3-BC7A-621C4A789A82}" type="datetimeFigureOut">
              <a:rPr lang="es-CO" smtClean="0"/>
              <a:t>02/10/2014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70FA597-901B-4573-982E-577E3E1968E9}"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9F030684-EB71-4FA3-BC7A-621C4A789A82}" type="datetimeFigureOut">
              <a:rPr lang="es-CO" smtClean="0"/>
              <a:t>02/10/2014</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470FA597-901B-4573-982E-577E3E1968E9}"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9F030684-EB71-4FA3-BC7A-621C4A789A82}" type="datetimeFigureOut">
              <a:rPr lang="es-CO" smtClean="0"/>
              <a:t>02/10/2014</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470FA597-901B-4573-982E-577E3E1968E9}"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F030684-EB71-4FA3-BC7A-621C4A789A82}" type="datetimeFigureOut">
              <a:rPr lang="es-CO" smtClean="0"/>
              <a:t>02/10/2014</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470FA597-901B-4573-982E-577E3E1968E9}"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9F030684-EB71-4FA3-BC7A-621C4A789A82}" type="datetimeFigureOut">
              <a:rPr lang="es-CO" smtClean="0"/>
              <a:t>02/10/2014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70FA597-901B-4573-982E-577E3E1968E9}"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4" name="3 Marcador de texto"/>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9F030684-EB71-4FA3-BC7A-621C4A789A82}" type="datetimeFigureOut">
              <a:rPr lang="es-CO" smtClean="0"/>
              <a:t>02/10/2014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70FA597-901B-4573-982E-577E3E1968E9}"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F030684-EB71-4FA3-BC7A-621C4A789A82}" type="datetimeFigureOut">
              <a:rPr lang="es-CO" smtClean="0"/>
              <a:t>02/10/2014</a:t>
            </a:fld>
            <a:endParaRPr lang="es-CO"/>
          </a:p>
        </p:txBody>
      </p:sp>
      <p:sp>
        <p:nvSpPr>
          <p:cNvPr id="3" name="2 Marcador de pie de página"/>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s-CO"/>
          </a:p>
        </p:txBody>
      </p:sp>
      <p:sp>
        <p:nvSpPr>
          <p:cNvPr id="23" name="22 Marcador de número de diapositiva"/>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70FA597-901B-4573-982E-577E3E1968E9}" type="slidenum">
              <a:rPr lang="es-CO" smtClean="0"/>
              <a:t>‹Nº›</a:t>
            </a:fld>
            <a:endParaRPr lang="es-CO"/>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85786" y="3071810"/>
            <a:ext cx="7772400" cy="1975104"/>
          </a:xfrm>
        </p:spPr>
        <p:style>
          <a:lnRef idx="1">
            <a:schemeClr val="accent5"/>
          </a:lnRef>
          <a:fillRef idx="3">
            <a:schemeClr val="accent5"/>
          </a:fillRef>
          <a:effectRef idx="2">
            <a:schemeClr val="accent5"/>
          </a:effectRef>
          <a:fontRef idx="minor">
            <a:schemeClr val="lt1"/>
          </a:fontRef>
        </p:style>
        <p:txBody>
          <a:bodyPr>
            <a:scene3d>
              <a:camera prst="orthographicFront"/>
              <a:lightRig rig="soft" dir="t">
                <a:rot lat="0" lon="0" rev="10800000"/>
              </a:lightRig>
            </a:scene3d>
            <a:sp3d>
              <a:bevelT w="27940" h="12700"/>
              <a:contourClr>
                <a:srgbClr val="DDDDDD"/>
              </a:contourClr>
            </a:sp3d>
          </a:bodyPr>
          <a:lstStyle/>
          <a:p>
            <a:r>
              <a:rPr lang="es-CO" sz="9600" cap="none" spc="150" dirty="0" smtClean="0">
                <a:ln w="11430"/>
                <a:solidFill>
                  <a:srgbClr val="F8F8F8"/>
                </a:solidFill>
                <a:effectLst>
                  <a:outerShdw blurRad="25400" algn="tl" rotWithShape="0">
                    <a:srgbClr val="000000">
                      <a:alpha val="43000"/>
                    </a:srgbClr>
                  </a:outerShdw>
                </a:effectLst>
                <a:latin typeface="Lao UI" pitchFamily="34" charset="0"/>
                <a:cs typeface="Lao UI" pitchFamily="34" charset="0"/>
              </a:rPr>
              <a:t>LA</a:t>
            </a:r>
            <a:r>
              <a:rPr lang="es-CO" cap="none" spc="150" dirty="0" smtClean="0">
                <a:ln w="11430"/>
                <a:solidFill>
                  <a:srgbClr val="F8F8F8"/>
                </a:solidFill>
                <a:effectLst>
                  <a:outerShdw blurRad="25400" algn="tl" rotWithShape="0">
                    <a:srgbClr val="000000">
                      <a:alpha val="43000"/>
                    </a:srgbClr>
                  </a:outerShdw>
                </a:effectLst>
                <a:latin typeface="Lao UI" pitchFamily="34" charset="0"/>
                <a:cs typeface="Lao UI" pitchFamily="34" charset="0"/>
              </a:rPr>
              <a:t> </a:t>
            </a:r>
            <a:r>
              <a:rPr lang="es-CO" sz="9600" cap="none" spc="150" dirty="0" smtClean="0">
                <a:ln w="11430"/>
                <a:solidFill>
                  <a:srgbClr val="F8F8F8"/>
                </a:solidFill>
                <a:effectLst>
                  <a:outerShdw blurRad="25400" algn="tl" rotWithShape="0">
                    <a:srgbClr val="000000">
                      <a:alpha val="43000"/>
                    </a:srgbClr>
                  </a:outerShdw>
                </a:effectLst>
                <a:latin typeface="Lao UI" pitchFamily="34" charset="0"/>
                <a:cs typeface="Lao UI" pitchFamily="34" charset="0"/>
              </a:rPr>
              <a:t>ATAXIA</a:t>
            </a:r>
            <a:r>
              <a:rPr lang="es-CO" cap="none" spc="150" dirty="0" smtClean="0">
                <a:ln w="11430"/>
                <a:solidFill>
                  <a:srgbClr val="F8F8F8"/>
                </a:solidFill>
                <a:effectLst>
                  <a:outerShdw blurRad="25400" algn="tl" rotWithShape="0">
                    <a:srgbClr val="000000">
                      <a:alpha val="43000"/>
                    </a:srgbClr>
                  </a:outerShdw>
                </a:effectLst>
                <a:latin typeface="Lao UI" pitchFamily="34" charset="0"/>
                <a:cs typeface="Lao UI" pitchFamily="34" charset="0"/>
              </a:rPr>
              <a:t> </a:t>
            </a:r>
            <a:endParaRPr lang="es-CO" cap="none" spc="150" dirty="0">
              <a:ln w="11430"/>
              <a:solidFill>
                <a:srgbClr val="F8F8F8"/>
              </a:solidFill>
              <a:effectLst>
                <a:outerShdw blurRad="25400" algn="tl" rotWithShape="0">
                  <a:srgbClr val="000000">
                    <a:alpha val="43000"/>
                  </a:srgbClr>
                </a:outerShdw>
              </a:effectLst>
              <a:latin typeface="Lao UI" pitchFamily="34" charset="0"/>
              <a:cs typeface="Lao UI" pitchFamily="34"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Razones por las cuales presento este trabajo al colegio </a:t>
            </a:r>
            <a:endParaRPr lang="es-CO"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2 Marcador de contenido"/>
          <p:cNvSpPr>
            <a:spLocks noGrp="1"/>
          </p:cNvSpPr>
          <p:nvPr>
            <p:ph idx="1"/>
          </p:nvPr>
        </p:nvSpPr>
        <p:spPr/>
        <p:txBody>
          <a:bodyPr/>
          <a:lstStyle/>
          <a:p>
            <a:pPr marL="651510" indent="-514350">
              <a:buFont typeface="+mj-lt"/>
              <a:buAutoNum type="arabicPeriod"/>
            </a:pPr>
            <a:r>
              <a:rPr lang="es-CO" dirty="0" smtClean="0"/>
              <a:t> Para evitar cualquier tipo de discriminación</a:t>
            </a:r>
          </a:p>
          <a:p>
            <a:pPr marL="651510" indent="-514350">
              <a:buFont typeface="+mj-lt"/>
              <a:buAutoNum type="arabicPeriod"/>
            </a:pPr>
            <a:r>
              <a:rPr lang="es-CO" dirty="0" smtClean="0"/>
              <a:t>Para que el colegio se informe y tenga en cuenta esta enfermedad y otras</a:t>
            </a:r>
          </a:p>
          <a:p>
            <a:pPr marL="651510" indent="-514350">
              <a:buFont typeface="+mj-lt"/>
              <a:buAutoNum type="arabicPeriod"/>
            </a:pPr>
            <a:r>
              <a:rPr lang="es-CO" dirty="0" smtClean="0"/>
              <a:t>Para que encontremos soluciones para los niños o jóvenes que sufren de esta enfermedad</a:t>
            </a:r>
          </a:p>
          <a:p>
            <a:pPr marL="651510" indent="-514350">
              <a:buFont typeface="+mj-lt"/>
              <a:buAutoNum type="arabicPeriod"/>
            </a:pPr>
            <a:r>
              <a:rPr lang="es-CO" dirty="0" smtClean="0"/>
              <a:t>Fomentar actividades para aquellos que sufran este tipo de enfermedad</a:t>
            </a:r>
          </a:p>
          <a:p>
            <a:pPr marL="651510" indent="-514350">
              <a:buFont typeface="+mj-lt"/>
              <a:buAutoNum type="arabicPeriod"/>
            </a:pPr>
            <a:r>
              <a:rPr lang="es-CO" dirty="0" smtClean="0"/>
              <a:t>Adaptar mejor las aulas o espacios </a:t>
            </a:r>
            <a:r>
              <a:rPr lang="es-CO" dirty="0" err="1" smtClean="0"/>
              <a:t>academicos</a:t>
            </a:r>
            <a:r>
              <a:rPr lang="es-CO" dirty="0" smtClean="0"/>
              <a:t> para que haya mas facilidad para estas personas .  </a:t>
            </a:r>
            <a:endParaRPr lang="es-CO" dirty="0"/>
          </a:p>
        </p:txBody>
      </p:sp>
    </p:spTree>
  </p:cSld>
  <p:clrMapOvr>
    <a:masterClrMapping/>
  </p:clrMapOvr>
  <p:transition>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2071678"/>
            <a:ext cx="8858280" cy="3000396"/>
          </a:xfrm>
        </p:spPr>
        <p:txBody>
          <a:bodyPr>
            <a:scene3d>
              <a:camera prst="perspectiveBelow"/>
              <a:lightRig rig="soft" dir="t">
                <a:rot lat="0" lon="0" rev="17220000"/>
              </a:lightRig>
            </a:scene3d>
            <a:sp3d prstMaterial="softEdge">
              <a:bevelT w="38100" h="38100"/>
              <a:contourClr>
                <a:schemeClr val="tx2">
                  <a:shade val="50000"/>
                </a:schemeClr>
              </a:contourClr>
            </a:sp3d>
          </a:bodyPr>
          <a:lstStyle/>
          <a:p>
            <a:r>
              <a:rPr lang="es-CO"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dist="38100" dir="10800000" algn="r" rotWithShape="0">
                    <a:prstClr val="black">
                      <a:alpha val="40000"/>
                    </a:prstClr>
                  </a:outerShdw>
                </a:effectLst>
              </a:rPr>
              <a:t>Hecho por : Laura Alexandra Pérez Torres</a:t>
            </a:r>
            <a:br>
              <a:rPr lang="es-CO"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dist="38100" dir="10800000" algn="r" rotWithShape="0">
                    <a:prstClr val="black">
                      <a:alpha val="40000"/>
                    </a:prstClr>
                  </a:outerShdw>
                </a:effectLst>
              </a:rPr>
            </a:br>
            <a:r>
              <a:rPr lang="es-CO"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dist="38100" dir="10800000" algn="r" rotWithShape="0">
                    <a:prstClr val="black">
                      <a:alpha val="40000"/>
                    </a:prstClr>
                  </a:outerShdw>
                </a:effectLst>
              </a:rPr>
              <a:t>Curso : 11-02 </a:t>
            </a:r>
            <a:endParaRPr lang="es-CO"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dist="38100" dir="10800000" algn="r" rotWithShape="0">
                  <a:prstClr val="black">
                    <a:alpha val="40000"/>
                  </a:prstClr>
                </a:outerShdw>
              </a:effectLst>
            </a:endParaRPr>
          </a:p>
        </p:txBody>
      </p:sp>
    </p:spTree>
  </p:cSld>
  <p:clrMapOvr>
    <a:masterClrMapping/>
  </p:clrMapOvr>
  <p:transition>
    <p:comb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71480"/>
            <a:ext cx="8229600" cy="1143000"/>
          </a:xfrm>
        </p:spPr>
        <p:txBody>
          <a:bodyPr>
            <a:normAutofit/>
          </a:bodyPr>
          <a:lstStyle/>
          <a:p>
            <a:r>
              <a:rPr lang="es-CO" sz="60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¿Qué es?</a:t>
            </a:r>
            <a:endParaRPr lang="es-CO" sz="6000"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2 Marcador de contenido"/>
          <p:cNvSpPr>
            <a:spLocks noGrp="1"/>
          </p:cNvSpPr>
          <p:nvPr>
            <p:ph idx="1"/>
          </p:nvPr>
        </p:nvSpPr>
        <p:spPr>
          <a:xfrm>
            <a:off x="500034" y="2148840"/>
            <a:ext cx="8229600" cy="4709160"/>
          </a:xfrm>
        </p:spPr>
        <p:txBody>
          <a:bodyPr/>
          <a:lstStyle/>
          <a:p>
            <a:pPr>
              <a:buNone/>
            </a:pPr>
            <a:r>
              <a:rPr lang="es-CO" dirty="0" smtClean="0"/>
              <a:t>Es un trastorno de coordinación de movimiento, causando en la persona que es llamada ATAXICO que titubeo, exagere sus movimientos y tiemble al intentar coger algo con sus manos.</a:t>
            </a:r>
          </a:p>
          <a:p>
            <a:pPr>
              <a:buNone/>
            </a:pPr>
            <a:r>
              <a:rPr lang="es-CO" dirty="0" smtClean="0"/>
              <a:t>Esta no solo afecta los músculos inferiores y superiores, afecta también el habla y los movimientos oculares </a:t>
            </a:r>
            <a:endParaRPr lang="es-CO"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images.jpg"/>
          <p:cNvPicPr>
            <a:picLocks noGrp="1" noChangeAspect="1"/>
          </p:cNvPicPr>
          <p:nvPr>
            <p:ph idx="1"/>
          </p:nvPr>
        </p:nvPicPr>
        <p:blipFill>
          <a:blip r:embed="rId2"/>
          <a:stretch>
            <a:fillRect/>
          </a:stretch>
        </p:blipFill>
        <p:spPr>
          <a:xfrm>
            <a:off x="857224" y="2000240"/>
            <a:ext cx="3890188" cy="3143272"/>
          </a:xfrm>
        </p:spPr>
      </p:pic>
      <p:pic>
        <p:nvPicPr>
          <p:cNvPr id="5" name="4 Imagen" descr="descarga.jpg"/>
          <p:cNvPicPr>
            <a:picLocks noChangeAspect="1"/>
          </p:cNvPicPr>
          <p:nvPr/>
        </p:nvPicPr>
        <p:blipFill>
          <a:blip r:embed="rId3"/>
          <a:stretch>
            <a:fillRect/>
          </a:stretch>
        </p:blipFill>
        <p:spPr>
          <a:xfrm>
            <a:off x="5429256" y="2071678"/>
            <a:ext cx="3000396" cy="4429156"/>
          </a:xfrm>
          <a:prstGeom prst="rect">
            <a:avLst/>
          </a:prstGeom>
        </p:spPr>
      </p:pic>
      <p:sp>
        <p:nvSpPr>
          <p:cNvPr id="6" name="5 CuadroTexto"/>
          <p:cNvSpPr txBox="1"/>
          <p:nvPr/>
        </p:nvSpPr>
        <p:spPr>
          <a:xfrm>
            <a:off x="2000232" y="642918"/>
            <a:ext cx="5609228" cy="1077218"/>
          </a:xfrm>
          <a:prstGeom prst="rect">
            <a:avLst/>
          </a:prstGeom>
          <a:noFill/>
        </p:spPr>
        <p:txBody>
          <a:bodyPr wrap="none" rtlCol="0">
            <a:spAutoFit/>
          </a:bodyPr>
          <a:lstStyle/>
          <a:p>
            <a:r>
              <a:rPr lang="es-CO"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Perdida De Los Movimientos </a:t>
            </a:r>
          </a:p>
          <a:p>
            <a:r>
              <a:rPr lang="es-CO"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Seguros Y Coordinados </a:t>
            </a:r>
            <a:endParaRPr lang="es-CO"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pull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571480"/>
            <a:ext cx="8229600" cy="1143000"/>
          </a:xfrm>
        </p:spPr>
        <p:txBody>
          <a:bodyPr>
            <a:normAutofit/>
          </a:bodyPr>
          <a:lstStyle/>
          <a:p>
            <a:r>
              <a:rPr lang="es-CO" sz="60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Su origen </a:t>
            </a:r>
            <a:endParaRPr lang="es-CO" sz="6000"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2 Marcador de contenido"/>
          <p:cNvSpPr>
            <a:spLocks noGrp="1"/>
          </p:cNvSpPr>
          <p:nvPr>
            <p:ph idx="1"/>
          </p:nvPr>
        </p:nvSpPr>
        <p:spPr>
          <a:xfrm>
            <a:off x="428596" y="2148840"/>
            <a:ext cx="8229600" cy="4709160"/>
          </a:xfrm>
        </p:spPr>
        <p:txBody>
          <a:bodyPr/>
          <a:lstStyle/>
          <a:p>
            <a:pPr>
              <a:buNone/>
            </a:pPr>
            <a:r>
              <a:rPr lang="es-CO" dirty="0" smtClean="0"/>
              <a:t>Su origen proviene de la perdida de función del sistema nervioso central que funciona como un centro de coordinación . Esta perdida de funcionamiento puede aparecer desde el nacimiento o tras una lesión cerebral.</a:t>
            </a:r>
          </a:p>
          <a:p>
            <a:pPr>
              <a:buNone/>
            </a:pPr>
            <a:r>
              <a:rPr lang="es-CO" dirty="0" smtClean="0"/>
              <a:t>La ataxia puede también aparecer por medio de la genética la cual es llamada Ataxia de Friedreich </a:t>
            </a:r>
          </a:p>
        </p:txBody>
      </p:sp>
    </p:spTree>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0"/>
            <a:ext cx="8229600" cy="1143000"/>
          </a:xfrm>
        </p:spPr>
        <p:txBody>
          <a:bodyPr>
            <a:normAutofit/>
          </a:bodyPr>
          <a:lstStyle/>
          <a:p>
            <a:r>
              <a:rPr lang="es-CO" sz="60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Tipos de ataxias </a:t>
            </a:r>
            <a:endParaRPr lang="es-CO" sz="6000"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2 Marcador de contenido"/>
          <p:cNvSpPr>
            <a:spLocks noGrp="1"/>
          </p:cNvSpPr>
          <p:nvPr>
            <p:ph idx="1"/>
          </p:nvPr>
        </p:nvSpPr>
        <p:spPr>
          <a:xfrm>
            <a:off x="428596" y="1071546"/>
            <a:ext cx="8229600" cy="5786454"/>
          </a:xfrm>
        </p:spPr>
        <p:txBody>
          <a:bodyPr>
            <a:normAutofit/>
          </a:bodyPr>
          <a:lstStyle/>
          <a:p>
            <a:pPr marL="651510" indent="-514350">
              <a:buAutoNum type="arabicPeriod"/>
            </a:pPr>
            <a:r>
              <a:rPr lang="es-CO" dirty="0" smtClean="0"/>
              <a:t>Ataxia </a:t>
            </a:r>
            <a:r>
              <a:rPr lang="es-CO" dirty="0" smtClean="0"/>
              <a:t>de </a:t>
            </a:r>
            <a:r>
              <a:rPr lang="es-CO" dirty="0" smtClean="0"/>
              <a:t>Friedreich: es una ataxia hereditaria, esta afecta los cordones </a:t>
            </a:r>
            <a:r>
              <a:rPr lang="es-CO" dirty="0" smtClean="0"/>
              <a:t> posteriores, preferentemente, y laterales, vías </a:t>
            </a:r>
            <a:r>
              <a:rPr lang="es-CO" dirty="0" smtClean="0"/>
              <a:t>espinocerebelosas </a:t>
            </a:r>
            <a:r>
              <a:rPr lang="es-CO" dirty="0" smtClean="0"/>
              <a:t>y haces piramidales cruzados, de la médula</a:t>
            </a:r>
            <a:r>
              <a:rPr lang="es-CO" dirty="0" smtClean="0"/>
              <a:t>.</a:t>
            </a:r>
          </a:p>
          <a:p>
            <a:pPr marL="651510" indent="-514350">
              <a:buAutoNum type="arabicPeriod"/>
            </a:pPr>
            <a:r>
              <a:rPr lang="es-CO" dirty="0" smtClean="0"/>
              <a:t>Ataxia </a:t>
            </a:r>
            <a:r>
              <a:rPr lang="es-CO" dirty="0" smtClean="0"/>
              <a:t>telangiectasia o enfermedad de </a:t>
            </a:r>
            <a:r>
              <a:rPr lang="es-CO" dirty="0" smtClean="0"/>
              <a:t>Louis-Bar :</a:t>
            </a:r>
            <a:r>
              <a:rPr lang="es-CO" dirty="0" smtClean="0"/>
              <a:t> Se transmite como herencia autosómica </a:t>
            </a:r>
            <a:r>
              <a:rPr lang="es-CO" dirty="0" smtClean="0"/>
              <a:t>recesiva. </a:t>
            </a:r>
            <a:r>
              <a:rPr lang="es-CO" dirty="0" smtClean="0"/>
              <a:t>Se </a:t>
            </a:r>
            <a:r>
              <a:rPr lang="es-CO" dirty="0" smtClean="0"/>
              <a:t>inicia </a:t>
            </a:r>
            <a:r>
              <a:rPr lang="es-CO" dirty="0" smtClean="0"/>
              <a:t>con infecciones respiratorias frecuentes y por la presencia de telangiectasias que afectan inicialmente la conjuntiva bulbar, entre los cuatro y seis años, y posteriormente detrás de las orejas, o en los pliegues de flexión de codos.</a:t>
            </a:r>
            <a:endParaRPr lang="es-CO" i="1" u="sng" dirty="0"/>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ataxia-de-friedreich-23.jpg"/>
          <p:cNvPicPr>
            <a:picLocks noGrp="1" noChangeAspect="1"/>
          </p:cNvPicPr>
          <p:nvPr>
            <p:ph idx="1"/>
          </p:nvPr>
        </p:nvPicPr>
        <p:blipFill>
          <a:blip r:embed="rId2"/>
          <a:stretch>
            <a:fillRect/>
          </a:stretch>
        </p:blipFill>
        <p:spPr>
          <a:xfrm>
            <a:off x="714348" y="1428736"/>
            <a:ext cx="8199840" cy="4714908"/>
          </a:xfrm>
        </p:spPr>
      </p:pic>
    </p:spTree>
  </p:cSld>
  <p:clrMapOvr>
    <a:masterClrMapping/>
  </p:clrMapOvr>
  <p:transition>
    <p:strip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¿Como se puede tratar?</a:t>
            </a:r>
            <a:endParaRPr lang="es-CO"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2 Marcador de contenido"/>
          <p:cNvSpPr>
            <a:spLocks noGrp="1"/>
          </p:cNvSpPr>
          <p:nvPr>
            <p:ph idx="1"/>
          </p:nvPr>
        </p:nvSpPr>
        <p:spPr/>
        <p:txBody>
          <a:bodyPr/>
          <a:lstStyle/>
          <a:p>
            <a:r>
              <a:rPr lang="es-CO" dirty="0" smtClean="0"/>
              <a:t>Como tratamiento farmacológico se ha utilizado el propanolol, un l3-bloqueante adrenérgico, que disminuye el temblor en aquellos pacientes en los que este síntoma sea molesto, y al mismo tiempo tiene cierto efecto positivo sobre las alteraciones cardíacas que se presentan en algunos </a:t>
            </a:r>
            <a:r>
              <a:rPr lang="es-CO" dirty="0" smtClean="0"/>
              <a:t>atáxicos</a:t>
            </a:r>
          </a:p>
          <a:p>
            <a:pPr>
              <a:buNone/>
            </a:pPr>
            <a:r>
              <a:rPr lang="es-CO" dirty="0" smtClean="0"/>
              <a:t> </a:t>
            </a:r>
            <a:endParaRPr lang="es-CO" dirty="0"/>
          </a:p>
        </p:txBody>
      </p:sp>
    </p:spTree>
  </p:cSld>
  <p:clrMapOvr>
    <a:masterClrMapping/>
  </p:clrMapOvr>
  <p:transition>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images (1).jpg"/>
          <p:cNvPicPr>
            <a:picLocks noChangeAspect="1"/>
          </p:cNvPicPr>
          <p:nvPr/>
        </p:nvPicPr>
        <p:blipFill>
          <a:blip r:embed="rId2"/>
          <a:stretch>
            <a:fillRect/>
          </a:stretch>
        </p:blipFill>
        <p:spPr>
          <a:xfrm>
            <a:off x="2214546" y="214290"/>
            <a:ext cx="5286412" cy="6357958"/>
          </a:xfrm>
          <a:prstGeom prst="rect">
            <a:avLst/>
          </a:prstGeom>
          <a:solidFill>
            <a:srgbClr val="FFFF00"/>
          </a:solidFill>
          <a:ln>
            <a:solidFill>
              <a:schemeClr val="bg1"/>
            </a:solidFill>
          </a:ln>
        </p:spPr>
      </p:pic>
      <p:sp>
        <p:nvSpPr>
          <p:cNvPr id="5" name="1 Título"/>
          <p:cNvSpPr>
            <a:spLocks noGrp="1"/>
          </p:cNvSpPr>
          <p:nvPr>
            <p:ph idx="1"/>
          </p:nvPr>
        </p:nvSpPr>
        <p:spPr>
          <a:xfrm>
            <a:off x="428596" y="357166"/>
            <a:ext cx="8229600" cy="3857652"/>
          </a:xfrm>
        </p:spPr>
        <p:txBody>
          <a:bodyPr/>
          <a:lstStyle/>
          <a:p>
            <a:r>
              <a:rPr lang="es-CO" dirty="0" smtClean="0"/>
              <a:t>Apoyo fisioterápico, adecuado y dirigido a su mal, por </a:t>
            </a:r>
            <a:r>
              <a:rPr lang="es-CO" dirty="0" smtClean="0"/>
              <a:t>fisioterapeutas </a:t>
            </a:r>
            <a:r>
              <a:rPr lang="es-CO" dirty="0" smtClean="0"/>
              <a:t>expertos en este tipo de enfermedades, para evitar </a:t>
            </a:r>
            <a:r>
              <a:rPr lang="es-CO" dirty="0" smtClean="0"/>
              <a:t>retracciones </a:t>
            </a:r>
            <a:r>
              <a:rPr lang="es-CO" dirty="0" smtClean="0"/>
              <a:t>y contracturas, mantener el mayor nivel de funcionalidad y, si es posible, alargar el periodo de marcha autónoma, es decir, ir robando años al tiempo en que tengan que postrarse en la silla de ruedas.</a:t>
            </a:r>
          </a:p>
          <a:p>
            <a:endParaRPr lang="es-CO" dirty="0"/>
          </a:p>
        </p:txBody>
      </p:sp>
    </p:spTree>
  </p:cSld>
  <p:clrMapOvr>
    <a:masterClrMapping/>
  </p:clrMapOvr>
  <p:transition>
    <p:check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Razones por las cuales este trabajo aporta a mi vida personal, familiar y social </a:t>
            </a:r>
            <a:endParaRPr lang="es-CO"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2 Marcador de contenido"/>
          <p:cNvSpPr>
            <a:spLocks noGrp="1"/>
          </p:cNvSpPr>
          <p:nvPr>
            <p:ph idx="1"/>
          </p:nvPr>
        </p:nvSpPr>
        <p:spPr>
          <a:xfrm>
            <a:off x="428596" y="1928802"/>
            <a:ext cx="8229600" cy="4709160"/>
          </a:xfrm>
        </p:spPr>
        <p:txBody>
          <a:bodyPr/>
          <a:lstStyle/>
          <a:p>
            <a:pPr marL="651510" indent="-514350">
              <a:buFont typeface="+mj-lt"/>
              <a:buAutoNum type="arabicPeriod"/>
            </a:pPr>
            <a:r>
              <a:rPr lang="es-CO" dirty="0" smtClean="0"/>
              <a:t>Para tener una mejor información sobre esta clase de  tema  </a:t>
            </a:r>
          </a:p>
          <a:p>
            <a:pPr marL="651510" indent="-514350">
              <a:buFont typeface="+mj-lt"/>
              <a:buAutoNum type="arabicPeriod"/>
            </a:pPr>
            <a:r>
              <a:rPr lang="es-CO" dirty="0" smtClean="0"/>
              <a:t> </a:t>
            </a:r>
            <a:r>
              <a:rPr lang="es-CO" dirty="0" smtClean="0"/>
              <a:t>Para que mi familia se sienta informada y prevenida </a:t>
            </a:r>
          </a:p>
          <a:p>
            <a:pPr marL="651510" indent="-514350">
              <a:buFont typeface="+mj-lt"/>
              <a:buAutoNum type="arabicPeriod"/>
            </a:pPr>
            <a:r>
              <a:rPr lang="es-CO" dirty="0" smtClean="0"/>
              <a:t>Para que la sociedad cree oportunidades para que estas personas se movilicen y vivan mejor</a:t>
            </a:r>
          </a:p>
          <a:p>
            <a:pPr marL="651510" indent="-514350">
              <a:buFont typeface="+mj-lt"/>
              <a:buAutoNum type="arabicPeriod"/>
            </a:pPr>
            <a:r>
              <a:rPr lang="es-CO" dirty="0" smtClean="0"/>
              <a:t>Para que esta enfermedad no se deje atrás y se siga buscando una </a:t>
            </a:r>
            <a:r>
              <a:rPr lang="es-CO" dirty="0" err="1" smtClean="0"/>
              <a:t>solucion</a:t>
            </a:r>
            <a:endParaRPr lang="es-CO" dirty="0" smtClean="0"/>
          </a:p>
          <a:p>
            <a:pPr marL="651510" indent="-514350">
              <a:buFont typeface="+mj-lt"/>
              <a:buAutoNum type="arabicPeriod"/>
            </a:pPr>
            <a:r>
              <a:rPr lang="es-CO" dirty="0" smtClean="0"/>
              <a:t>Para que podamos apoyar mejor a este tipo de personas </a:t>
            </a:r>
          </a:p>
        </p:txBody>
      </p:sp>
    </p:spTree>
  </p:cSld>
  <p:clrMapOvr>
    <a:masterClrMapping/>
  </p:clrMapOvr>
  <p:transition>
    <p:circl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értice">
  <a:themeElements>
    <a:clrScheme name="Opulento">
      <a:dk1>
        <a:sysClr val="windowText" lastClr="000000"/>
      </a:dk1>
      <a:lt1>
        <a:sysClr val="window" lastClr="00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Vé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187</TotalTime>
  <Words>400</Words>
  <Application>Microsoft Office PowerPoint</Application>
  <PresentationFormat>Presentación en pantalla (4:3)</PresentationFormat>
  <Paragraphs>29</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Vértice</vt:lpstr>
      <vt:lpstr>LA ATAXIA </vt:lpstr>
      <vt:lpstr>¿Qué es?</vt:lpstr>
      <vt:lpstr>Diapositiva 3</vt:lpstr>
      <vt:lpstr>Su origen </vt:lpstr>
      <vt:lpstr>Tipos de ataxias </vt:lpstr>
      <vt:lpstr>Diapositiva 6</vt:lpstr>
      <vt:lpstr>¿Como se puede tratar?</vt:lpstr>
      <vt:lpstr>Diapositiva 8</vt:lpstr>
      <vt:lpstr>Razones por las cuales este trabajo aporta a mi vida personal, familiar y social </vt:lpstr>
      <vt:lpstr>Razones por las cuales presento este trabajo al colegio </vt:lpstr>
      <vt:lpstr>Hecho por : Laura Alexandra Pérez Torres Curso : 11-02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ANDRES</dc:creator>
  <cp:lastModifiedBy>ANDRES</cp:lastModifiedBy>
  <cp:revision>17</cp:revision>
  <dcterms:created xsi:type="dcterms:W3CDTF">2014-10-02T22:42:17Z</dcterms:created>
  <dcterms:modified xsi:type="dcterms:W3CDTF">2014-10-03T01:49:59Z</dcterms:modified>
</cp:coreProperties>
</file>