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0FE9CFC2-BF29-4681-86FE-4CB08851FECE}" type="datetimeFigureOut">
              <a:rPr lang="es-CO" smtClean="0"/>
              <a:t>02/10/2014</a:t>
            </a:fld>
            <a:endParaRPr lang="es-CO"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82CFA51-9F85-4BBD-8A76-6BB8B6135197}" type="slidenum">
              <a:rPr lang="es-CO" smtClean="0"/>
              <a:t>‹Nº›</a:t>
            </a:fld>
            <a:endParaRPr lang="es-CO"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E9CFC2-BF29-4681-86FE-4CB08851FECE}" type="datetimeFigureOut">
              <a:rPr lang="es-CO" smtClean="0"/>
              <a:t>02/10/2014</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82CFA51-9F85-4BBD-8A76-6BB8B6135197}" type="slidenum">
              <a:rPr lang="es-CO" smtClean="0"/>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E9CFC2-BF29-4681-86FE-4CB08851FECE}" type="datetimeFigureOut">
              <a:rPr lang="es-CO" smtClean="0"/>
              <a:t>02/10/2014</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82CFA51-9F85-4BBD-8A76-6BB8B6135197}" type="slidenum">
              <a:rPr lang="es-CO" smtClean="0"/>
              <a:t>‹Nº›</a:t>
            </a:fld>
            <a:endParaRPr lang="es-C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0FE9CFC2-BF29-4681-86FE-4CB08851FECE}" type="datetimeFigureOut">
              <a:rPr lang="es-CO" smtClean="0"/>
              <a:t>02/10/2014</a:t>
            </a:fld>
            <a:endParaRPr lang="es-CO" dirty="0"/>
          </a:p>
        </p:txBody>
      </p:sp>
      <p:sp>
        <p:nvSpPr>
          <p:cNvPr id="9" name="8 Marcador de número de diapositiva"/>
          <p:cNvSpPr>
            <a:spLocks noGrp="1"/>
          </p:cNvSpPr>
          <p:nvPr>
            <p:ph type="sldNum" sz="quarter" idx="15"/>
          </p:nvPr>
        </p:nvSpPr>
        <p:spPr/>
        <p:txBody>
          <a:bodyPr rtlCol="0"/>
          <a:lstStyle/>
          <a:p>
            <a:fld id="{482CFA51-9F85-4BBD-8A76-6BB8B6135197}" type="slidenum">
              <a:rPr lang="es-CO" smtClean="0"/>
              <a:t>‹Nº›</a:t>
            </a:fld>
            <a:endParaRPr lang="es-CO" dirty="0"/>
          </a:p>
        </p:txBody>
      </p:sp>
      <p:sp>
        <p:nvSpPr>
          <p:cNvPr id="10" name="9 Marcador de pie de página"/>
          <p:cNvSpPr>
            <a:spLocks noGrp="1"/>
          </p:cNvSpPr>
          <p:nvPr>
            <p:ph type="ftr" sz="quarter" idx="16"/>
          </p:nvPr>
        </p:nvSpPr>
        <p:spPr/>
        <p:txBody>
          <a:bodyPr rtlCol="0"/>
          <a:lstStyle/>
          <a:p>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0FE9CFC2-BF29-4681-86FE-4CB08851FECE}" type="datetimeFigureOut">
              <a:rPr lang="es-CO" smtClean="0"/>
              <a:t>02/10/2014</a:t>
            </a:fld>
            <a:endParaRPr lang="es-CO"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82CFA51-9F85-4BBD-8A76-6BB8B6135197}" type="slidenum">
              <a:rPr lang="es-CO" smtClean="0"/>
              <a:t>‹Nº›</a:t>
            </a:fld>
            <a:endParaRPr lang="es-CO"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FE9CFC2-BF29-4681-86FE-4CB08851FECE}" type="datetimeFigureOut">
              <a:rPr lang="es-CO" smtClean="0"/>
              <a:t>02/10/2014</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482CFA51-9F85-4BBD-8A76-6BB8B6135197}" type="slidenum">
              <a:rPr lang="es-CO" smtClean="0"/>
              <a:t>‹Nº›</a:t>
            </a:fld>
            <a:endParaRPr lang="es-CO"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0FE9CFC2-BF29-4681-86FE-4CB08851FECE}" type="datetimeFigureOut">
              <a:rPr lang="es-CO" smtClean="0"/>
              <a:t>02/10/2014</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482CFA51-9F85-4BBD-8A76-6BB8B6135197}" type="slidenum">
              <a:rPr lang="es-CO" smtClean="0"/>
              <a:t>‹Nº›</a:t>
            </a:fld>
            <a:endParaRPr lang="es-CO"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0FE9CFC2-BF29-4681-86FE-4CB08851FECE}" type="datetimeFigureOut">
              <a:rPr lang="es-CO" smtClean="0"/>
              <a:t>02/10/2014</a:t>
            </a:fld>
            <a:endParaRPr lang="es-CO" dirty="0"/>
          </a:p>
        </p:txBody>
      </p:sp>
      <p:sp>
        <p:nvSpPr>
          <p:cNvPr id="7" name="6 Marcador de número de diapositiva"/>
          <p:cNvSpPr>
            <a:spLocks noGrp="1"/>
          </p:cNvSpPr>
          <p:nvPr>
            <p:ph type="sldNum" sz="quarter" idx="11"/>
          </p:nvPr>
        </p:nvSpPr>
        <p:spPr/>
        <p:txBody>
          <a:bodyPr rtlCol="0"/>
          <a:lstStyle/>
          <a:p>
            <a:fld id="{482CFA51-9F85-4BBD-8A76-6BB8B6135197}" type="slidenum">
              <a:rPr lang="es-CO" smtClean="0"/>
              <a:t>‹Nº›</a:t>
            </a:fld>
            <a:endParaRPr lang="es-CO" dirty="0"/>
          </a:p>
        </p:txBody>
      </p:sp>
      <p:sp>
        <p:nvSpPr>
          <p:cNvPr id="8" name="7 Marcador de pie de página"/>
          <p:cNvSpPr>
            <a:spLocks noGrp="1"/>
          </p:cNvSpPr>
          <p:nvPr>
            <p:ph type="ftr" sz="quarter" idx="12"/>
          </p:nvPr>
        </p:nvSpPr>
        <p:spPr/>
        <p:txBody>
          <a:bodyPr rtlCol="0"/>
          <a:lstStyle/>
          <a:p>
            <a:endParaRPr lang="es-C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E9CFC2-BF29-4681-86FE-4CB08851FECE}" type="datetimeFigureOut">
              <a:rPr lang="es-CO" smtClean="0"/>
              <a:t>02/10/2014</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482CFA51-9F85-4BBD-8A76-6BB8B6135197}" type="slidenum">
              <a:rPr lang="es-CO" smtClean="0"/>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0FE9CFC2-BF29-4681-86FE-4CB08851FECE}" type="datetimeFigureOut">
              <a:rPr lang="es-CO" smtClean="0"/>
              <a:t>02/10/2014</a:t>
            </a:fld>
            <a:endParaRPr lang="es-CO" dirty="0"/>
          </a:p>
        </p:txBody>
      </p:sp>
      <p:sp>
        <p:nvSpPr>
          <p:cNvPr id="22" name="21 Marcador de número de diapositiva"/>
          <p:cNvSpPr>
            <a:spLocks noGrp="1"/>
          </p:cNvSpPr>
          <p:nvPr>
            <p:ph type="sldNum" sz="quarter" idx="15"/>
          </p:nvPr>
        </p:nvSpPr>
        <p:spPr/>
        <p:txBody>
          <a:bodyPr rtlCol="0"/>
          <a:lstStyle/>
          <a:p>
            <a:fld id="{482CFA51-9F85-4BBD-8A76-6BB8B6135197}" type="slidenum">
              <a:rPr lang="es-CO" smtClean="0"/>
              <a:t>‹Nº›</a:t>
            </a:fld>
            <a:endParaRPr lang="es-CO" dirty="0"/>
          </a:p>
        </p:txBody>
      </p:sp>
      <p:sp>
        <p:nvSpPr>
          <p:cNvPr id="23" name="22 Marcador de pie de página"/>
          <p:cNvSpPr>
            <a:spLocks noGrp="1"/>
          </p:cNvSpPr>
          <p:nvPr>
            <p:ph type="ftr" sz="quarter" idx="16"/>
          </p:nvPr>
        </p:nvSpPr>
        <p:spPr/>
        <p:txBody>
          <a:bodyPr rtlCol="0"/>
          <a:lstStyle/>
          <a:p>
            <a:endParaRPr lang="es-CO"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0FE9CFC2-BF29-4681-86FE-4CB08851FECE}" type="datetimeFigureOut">
              <a:rPr lang="es-CO" smtClean="0"/>
              <a:t>02/10/2014</a:t>
            </a:fld>
            <a:endParaRPr lang="es-CO" dirty="0"/>
          </a:p>
        </p:txBody>
      </p:sp>
      <p:sp>
        <p:nvSpPr>
          <p:cNvPr id="18" name="17 Marcador de número de diapositiva"/>
          <p:cNvSpPr>
            <a:spLocks noGrp="1"/>
          </p:cNvSpPr>
          <p:nvPr>
            <p:ph type="sldNum" sz="quarter" idx="11"/>
          </p:nvPr>
        </p:nvSpPr>
        <p:spPr/>
        <p:txBody>
          <a:bodyPr rtlCol="0"/>
          <a:lstStyle/>
          <a:p>
            <a:fld id="{482CFA51-9F85-4BBD-8A76-6BB8B6135197}" type="slidenum">
              <a:rPr lang="es-CO" smtClean="0"/>
              <a:t>‹Nº›</a:t>
            </a:fld>
            <a:endParaRPr lang="es-CO" dirty="0"/>
          </a:p>
        </p:txBody>
      </p:sp>
      <p:sp>
        <p:nvSpPr>
          <p:cNvPr id="21" name="20 Marcador de pie de página"/>
          <p:cNvSpPr>
            <a:spLocks noGrp="1"/>
          </p:cNvSpPr>
          <p:nvPr>
            <p:ph type="ftr" sz="quarter" idx="12"/>
          </p:nvPr>
        </p:nvSpPr>
        <p:spPr/>
        <p:txBody>
          <a:bodyPr rtlCol="0"/>
          <a:lstStyle/>
          <a:p>
            <a:endParaRPr lang="es-C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FE9CFC2-BF29-4681-86FE-4CB08851FECE}" type="datetimeFigureOut">
              <a:rPr lang="es-CO" smtClean="0"/>
              <a:t>02/10/2014</a:t>
            </a:fld>
            <a:endParaRPr lang="es-CO"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82CFA51-9F85-4BBD-8A76-6BB8B6135197}" type="slidenum">
              <a:rPr lang="es-CO" smtClean="0"/>
              <a:t>‹Nº›</a:t>
            </a:fld>
            <a:endParaRPr lang="es-CO"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CO" sz="5400" dirty="0" smtClean="0"/>
              <a:t>CANCER DE CUELLO UTERINO</a:t>
            </a:r>
            <a:endParaRPr lang="es-CO" sz="5400" dirty="0"/>
          </a:p>
        </p:txBody>
      </p:sp>
      <p:sp>
        <p:nvSpPr>
          <p:cNvPr id="3" name="2 Subtítulo"/>
          <p:cNvSpPr>
            <a:spLocks noGrp="1"/>
          </p:cNvSpPr>
          <p:nvPr>
            <p:ph type="subTitle" idx="1"/>
          </p:nvPr>
        </p:nvSpPr>
        <p:spPr/>
        <p:txBody>
          <a:bodyPr/>
          <a:lstStyle/>
          <a:p>
            <a:r>
              <a:rPr lang="es-CO" dirty="0" smtClean="0"/>
              <a:t>Laura Rojas Negret</a:t>
            </a:r>
          </a:p>
          <a:p>
            <a:r>
              <a:rPr lang="es-CO" smtClean="0"/>
              <a:t>1102</a:t>
            </a:r>
            <a:endParaRPr lang="es-CO" dirty="0" smtClean="0"/>
          </a:p>
        </p:txBody>
      </p:sp>
    </p:spTree>
    <p:extLst>
      <p:ext uri="{BB962C8B-B14F-4D97-AF65-F5344CB8AC3E}">
        <p14:creationId xmlns:p14="http://schemas.microsoft.com/office/powerpoint/2010/main" val="251869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p:txBody>
          <a:bodyPr/>
          <a:lstStyle/>
          <a:p>
            <a:r>
              <a:rPr lang="es-CO" dirty="0" smtClean="0"/>
              <a:t>¿Qué es el cáncer de cuello uterino?</a:t>
            </a:r>
            <a:endParaRPr lang="es-CO" dirty="0"/>
          </a:p>
        </p:txBody>
      </p:sp>
      <p:sp>
        <p:nvSpPr>
          <p:cNvPr id="13" name="12 Marcador de contenido"/>
          <p:cNvSpPr>
            <a:spLocks noGrp="1"/>
          </p:cNvSpPr>
          <p:nvPr>
            <p:ph sz="quarter" idx="1"/>
          </p:nvPr>
        </p:nvSpPr>
        <p:spPr/>
        <p:txBody>
          <a:bodyPr>
            <a:normAutofit fontScale="92500" lnSpcReduction="20000"/>
          </a:bodyPr>
          <a:lstStyle/>
          <a:p>
            <a:pPr fontAlgn="base"/>
            <a:r>
              <a:rPr lang="es-CO" dirty="0"/>
              <a:t>El cuello del útero es la parte inferior del útero (la matriz). El útero consiste de dos partes. La parte superior, llamada cuerpo del útero, es el lugar donde crece el feto. El </a:t>
            </a:r>
            <a:r>
              <a:rPr lang="es-CO" dirty="0" smtClean="0"/>
              <a:t>cuello </a:t>
            </a:r>
            <a:r>
              <a:rPr lang="es-CO" dirty="0"/>
              <a:t>uterino, en la parte inferior, conecta el cuerpo del útero con la vagina (el canal por donde pasa el feto al nacer). Este cáncer (también conocido como cáncer cervical) se origina en las células que revisten el cuello uterino. Estas células no se tornan en cáncer de repente, sino que las células normales del cuello uterino primero cambian lentamente hasta transformarse en </a:t>
            </a:r>
            <a:r>
              <a:rPr lang="es-CO" dirty="0" smtClean="0"/>
              <a:t>células </a:t>
            </a:r>
            <a:r>
              <a:rPr lang="es-CO" dirty="0"/>
              <a:t>precancerosas y luego éstas se pueden convertir en cáncer. Puede que estos cambios sean referidos como displasia. Este cambio puede tomar muchos años, pero a veces sucede con más rapidez. Se puede detectar mediante la </a:t>
            </a:r>
            <a:r>
              <a:rPr lang="es-CO" dirty="0" smtClean="0"/>
              <a:t>citología y </a:t>
            </a:r>
            <a:r>
              <a:rPr lang="es-CO" dirty="0"/>
              <a:t>se puede tratar para prevenir el </a:t>
            </a:r>
            <a:r>
              <a:rPr lang="es-CO" dirty="0" smtClean="0"/>
              <a:t>cáncer.</a:t>
            </a:r>
            <a:endParaRPr lang="es-CO" dirty="0"/>
          </a:p>
        </p:txBody>
      </p:sp>
    </p:spTree>
    <p:extLst>
      <p:ext uri="{BB962C8B-B14F-4D97-AF65-F5344CB8AC3E}">
        <p14:creationId xmlns:p14="http://schemas.microsoft.com/office/powerpoint/2010/main" val="1593225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467600" cy="796950"/>
          </a:xfrm>
        </p:spPr>
        <p:txBody>
          <a:bodyPr/>
          <a:lstStyle/>
          <a:p>
            <a:r>
              <a:rPr lang="es-CO" dirty="0" smtClean="0"/>
              <a:t>Causas del cáncer de cuello uterino</a:t>
            </a:r>
            <a:endParaRPr lang="es-CO" dirty="0"/>
          </a:p>
        </p:txBody>
      </p:sp>
      <p:sp>
        <p:nvSpPr>
          <p:cNvPr id="3" name="2 Marcador de contenido"/>
          <p:cNvSpPr>
            <a:spLocks noGrp="1"/>
          </p:cNvSpPr>
          <p:nvPr>
            <p:ph sz="quarter" idx="1"/>
          </p:nvPr>
        </p:nvSpPr>
        <p:spPr>
          <a:xfrm>
            <a:off x="467544" y="1268760"/>
            <a:ext cx="7467600" cy="4873752"/>
          </a:xfrm>
        </p:spPr>
        <p:txBody>
          <a:bodyPr>
            <a:normAutofit fontScale="77500" lnSpcReduction="20000"/>
          </a:bodyPr>
          <a:lstStyle/>
          <a:p>
            <a:pPr lvl="0"/>
            <a:r>
              <a:rPr lang="es-CO" dirty="0"/>
              <a:t>El factor de riesgo principal del cáncer del cuello uterino es la infección con el </a:t>
            </a:r>
            <a:r>
              <a:rPr lang="es-CO" b="1" dirty="0"/>
              <a:t>virus del papiloma humano</a:t>
            </a:r>
            <a:r>
              <a:rPr lang="es-CO" dirty="0"/>
              <a:t>. Esta enfermedad se puede transmitir de una persona a otra durante las relaciones sexuales.</a:t>
            </a:r>
          </a:p>
          <a:p>
            <a:pPr lvl="0"/>
            <a:r>
              <a:rPr lang="es-CO" b="1" dirty="0"/>
              <a:t>Fumar </a:t>
            </a:r>
            <a:r>
              <a:rPr lang="es-CO" dirty="0"/>
              <a:t>es otro factor de riesgo para el cáncer del cuello uterino. Las mujeres que fuman tienen el doble de riesgo de contraer cáncer del cuello uterino que las no fumadoras.</a:t>
            </a:r>
          </a:p>
          <a:p>
            <a:pPr lvl="0"/>
            <a:r>
              <a:rPr lang="es-CO" b="1" dirty="0"/>
              <a:t>La dieta</a:t>
            </a:r>
            <a:r>
              <a:rPr lang="es-CO" dirty="0"/>
              <a:t> también podría desempeñar una función en este sentido. Una alimentación baja en alimentos de origen vegetal, como ensaladas, frutas y verduras, se asocia con un aumento en el riesgo de cáncer del cuello uterino y otros tipos de cáncer.</a:t>
            </a:r>
          </a:p>
          <a:p>
            <a:pPr lvl="0"/>
            <a:r>
              <a:rPr lang="es-CO" b="1" dirty="0"/>
              <a:t>Edad: </a:t>
            </a:r>
            <a:r>
              <a:rPr lang="es-CO" dirty="0"/>
              <a:t>el riesgo de contraer este cáncer es muy bajo entre las niñas menores de quince años, pero aumenta entre los últimos años de la adolescencia y la mitad de la tercera década de vida. A diferencia de muchos otros tipos de cáncer, que rara vez afectan a las mujeres adultas jóvenes, el cáncer del cuello uterino puede afectar a las jóvenes en su tercera década de vida e incluso a las adolescentes.</a:t>
            </a:r>
          </a:p>
          <a:p>
            <a:endParaRPr lang="es-CO" dirty="0"/>
          </a:p>
        </p:txBody>
      </p:sp>
    </p:spTree>
    <p:extLst>
      <p:ext uri="{BB962C8B-B14F-4D97-AF65-F5344CB8AC3E}">
        <p14:creationId xmlns:p14="http://schemas.microsoft.com/office/powerpoint/2010/main" val="3080391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32656"/>
            <a:ext cx="7467600" cy="6141296"/>
          </a:xfrm>
        </p:spPr>
        <p:txBody>
          <a:bodyPr/>
          <a:lstStyle/>
          <a:p>
            <a:r>
              <a:rPr lang="es-CO" sz="1900" b="1" dirty="0"/>
              <a:t>Píldoras anticonceptivas</a:t>
            </a:r>
            <a:r>
              <a:rPr lang="es-CO" dirty="0" smtClean="0"/>
              <a:t>: </a:t>
            </a:r>
            <a:r>
              <a:rPr lang="es-CO" sz="1900" dirty="0" smtClean="0"/>
              <a:t>El </a:t>
            </a:r>
            <a:r>
              <a:rPr lang="es-CO" sz="1900" dirty="0"/>
              <a:t>uso de píldoras anticonceptivas por periodos prolongados aumenta el riesgo del cáncer </a:t>
            </a:r>
            <a:r>
              <a:rPr lang="es-CO" sz="1900" dirty="0" smtClean="0"/>
              <a:t>de </a:t>
            </a:r>
            <a:r>
              <a:rPr lang="es-CO" sz="1900" dirty="0"/>
              <a:t>cuello uterino. La investigación sugiere que el riesgo aumenta mientras más tiempo </a:t>
            </a:r>
            <a:r>
              <a:rPr lang="es-CO" sz="1900" dirty="0" smtClean="0"/>
              <a:t>una </a:t>
            </a:r>
            <a:r>
              <a:rPr lang="es-CO" sz="1900" dirty="0"/>
              <a:t>mujer tome las píldoras, pero el riesgo se reduce nuevamente después de que deje de </a:t>
            </a:r>
            <a:r>
              <a:rPr lang="es-CO" sz="1900" dirty="0" smtClean="0"/>
              <a:t>tomarlas</a:t>
            </a:r>
            <a:r>
              <a:rPr lang="es-CO" sz="1900" dirty="0"/>
              <a:t>. </a:t>
            </a:r>
            <a:endParaRPr lang="es-CO" sz="1900" dirty="0" smtClean="0"/>
          </a:p>
          <a:p>
            <a:r>
              <a:rPr lang="es-CO" sz="1900" b="1" dirty="0"/>
              <a:t>Dispositivo intrauterinos: </a:t>
            </a:r>
            <a:r>
              <a:rPr lang="es-CO" sz="1900" dirty="0" smtClean="0"/>
              <a:t>Un estudio reciente encontró que las mujeres que en algún momento han usado un dispositivo intrauterino tenían un menor riesgo de cáncer de cuello uterino.</a:t>
            </a:r>
          </a:p>
          <a:p>
            <a:r>
              <a:rPr lang="es-CO" sz="1900" b="1" dirty="0"/>
              <a:t>Edad temprana en el primer embarazo a término (</a:t>
            </a:r>
            <a:r>
              <a:rPr lang="es-CO" sz="1900" b="1" dirty="0" smtClean="0"/>
              <a:t>completo): </a:t>
            </a:r>
            <a:r>
              <a:rPr lang="es-CO" sz="1900" dirty="0" smtClean="0"/>
              <a:t>Las </a:t>
            </a:r>
            <a:r>
              <a:rPr lang="es-CO" sz="1900" dirty="0"/>
              <a:t>mujeres que tuvieron su primer embarazo a término a la edad de 17 años o menos son </a:t>
            </a:r>
            <a:r>
              <a:rPr lang="es-CO" sz="1900" dirty="0" smtClean="0"/>
              <a:t>casi </a:t>
            </a:r>
            <a:r>
              <a:rPr lang="es-CO" sz="1900" dirty="0"/>
              <a:t>dos veces más propensas a llegar a tener cáncer de cuello uterino posteriormente en </a:t>
            </a:r>
            <a:r>
              <a:rPr lang="es-CO" sz="1900" dirty="0" smtClean="0"/>
              <a:t>la </a:t>
            </a:r>
            <a:r>
              <a:rPr lang="es-CO" sz="1900" dirty="0"/>
              <a:t>vida que las que tuvieron su primer embarazo a los 25 años o después. </a:t>
            </a:r>
          </a:p>
        </p:txBody>
      </p:sp>
    </p:spTree>
    <p:extLst>
      <p:ext uri="{BB962C8B-B14F-4D97-AF65-F5344CB8AC3E}">
        <p14:creationId xmlns:p14="http://schemas.microsoft.com/office/powerpoint/2010/main" val="2035326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Síntomas </a:t>
            </a:r>
            <a:endParaRPr lang="es-CO" dirty="0"/>
          </a:p>
        </p:txBody>
      </p:sp>
      <p:sp>
        <p:nvSpPr>
          <p:cNvPr id="3" name="2 Marcador de contenido"/>
          <p:cNvSpPr>
            <a:spLocks noGrp="1"/>
          </p:cNvSpPr>
          <p:nvPr>
            <p:ph sz="quarter" idx="1"/>
          </p:nvPr>
        </p:nvSpPr>
        <p:spPr/>
        <p:txBody>
          <a:bodyPr>
            <a:normAutofit fontScale="92500"/>
          </a:bodyPr>
          <a:lstStyle/>
          <a:p>
            <a:r>
              <a:rPr lang="es-CO" sz="2100" dirty="0" smtClean="0"/>
              <a:t>Los precánceres y los cánceres del cuello uterino en etapa inicial muchas veces no presentan señales ni síntomas. Por eso es importante que las mujeres se hagan la citología cervico-vaginal regularmente. Los síntomas aparecen la mayoría de las veces cuando el cáncer ya ha progresado.</a:t>
            </a:r>
          </a:p>
          <a:p>
            <a:r>
              <a:rPr lang="es-CO" sz="2100" dirty="0" smtClean="0"/>
              <a:t>Cualquier flujo vaginal que no sea común</a:t>
            </a:r>
            <a:r>
              <a:rPr lang="es-CO" sz="2100" dirty="0"/>
              <a:t>.</a:t>
            </a:r>
            <a:endParaRPr lang="es-CO" sz="2100" dirty="0" smtClean="0"/>
          </a:p>
          <a:p>
            <a:r>
              <a:rPr lang="es-CO" sz="2100" dirty="0" smtClean="0"/>
              <a:t> Manchas de sangre o un ligero sangrado que no sea su período menstrual normal </a:t>
            </a:r>
          </a:p>
          <a:p>
            <a:r>
              <a:rPr lang="es-CO" sz="2100" dirty="0" smtClean="0"/>
              <a:t> Sangrado vaginal o dolor durante las relaciones sexuales. </a:t>
            </a:r>
          </a:p>
          <a:p>
            <a:r>
              <a:rPr lang="es-CO" sz="2100" dirty="0" smtClean="0"/>
              <a:t>Por supuesto, la aparición de estos síntomas no significa que usted tenga cáncer, pues también pueden ser el resultado de otra condición. Sin embargo, debe consultarle a su médico para averiguar qué pasa en realidad.</a:t>
            </a:r>
          </a:p>
        </p:txBody>
      </p:sp>
    </p:spTree>
    <p:extLst>
      <p:ext uri="{BB962C8B-B14F-4D97-AF65-F5344CB8AC3E}">
        <p14:creationId xmlns:p14="http://schemas.microsoft.com/office/powerpoint/2010/main" val="3167280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467600" cy="796950"/>
          </a:xfrm>
        </p:spPr>
        <p:txBody>
          <a:bodyPr/>
          <a:lstStyle/>
          <a:p>
            <a:pPr algn="ctr"/>
            <a:r>
              <a:rPr lang="es-CO" dirty="0" smtClean="0"/>
              <a:t> Tratamiento</a:t>
            </a:r>
            <a:endParaRPr lang="es-CO" dirty="0"/>
          </a:p>
        </p:txBody>
      </p:sp>
      <p:sp>
        <p:nvSpPr>
          <p:cNvPr id="3" name="2 Marcador de contenido"/>
          <p:cNvSpPr>
            <a:spLocks noGrp="1"/>
          </p:cNvSpPr>
          <p:nvPr>
            <p:ph sz="quarter" idx="1"/>
          </p:nvPr>
        </p:nvSpPr>
        <p:spPr>
          <a:xfrm>
            <a:off x="467544" y="1268760"/>
            <a:ext cx="7457256" cy="5205192"/>
          </a:xfrm>
        </p:spPr>
        <p:txBody>
          <a:bodyPr>
            <a:normAutofit fontScale="70000" lnSpcReduction="20000"/>
          </a:bodyPr>
          <a:lstStyle/>
          <a:p>
            <a:r>
              <a:rPr lang="es-CO" dirty="0" smtClean="0"/>
              <a:t>Los tres </a:t>
            </a:r>
            <a:r>
              <a:rPr lang="es-CO" dirty="0"/>
              <a:t>tipos principales de tratamiento contra el cáncer del cuello uterino son cirugía, radiación y quimioterapia.</a:t>
            </a:r>
          </a:p>
          <a:p>
            <a:pPr lvl="0"/>
            <a:r>
              <a:rPr lang="es-CO" b="1" dirty="0"/>
              <a:t>Cirugía</a:t>
            </a:r>
            <a:r>
              <a:rPr lang="es-CO" dirty="0"/>
              <a:t>: Hay varios tipos de cirugía contra el cáncer del cuello uterino. En algunos se hace la extirpación del útero (histerectomía), mientras que en otros no. Si el cáncer se ha propagado fuera del útero, puede que sea necesario extirpar otros órganos, tales como el colon o el recto.</a:t>
            </a:r>
          </a:p>
          <a:p>
            <a:pPr lvl="0"/>
            <a:r>
              <a:rPr lang="es-CO" b="1" dirty="0"/>
              <a:t>Radioterapia: </a:t>
            </a:r>
            <a:r>
              <a:rPr lang="es-CO" dirty="0"/>
              <a:t>La radioterapia es un tratamiento que emplea rayos de alta potencia (como los rayos X) para destruir o reducir las células cancerosas. Esta radiación puede provenir de fuera del cuerpo (radiación externa) o de materiales radiactivos que se colocan directamente en el tumor (radiación interna o de implante). La radiación puede producir efectos secundarios. La mayoría de estos efectos desaparecen en poco tiempo. La piel en el área tratada puede parecer como quemada por el sol, y más tarde bronceada. La piel vuelve a la normalidad en un plazo de entre 6 y 12 meses.</a:t>
            </a:r>
          </a:p>
          <a:p>
            <a:pPr lvl="0"/>
            <a:r>
              <a:rPr lang="es-CO" b="1" dirty="0"/>
              <a:t>Quimioterapia: </a:t>
            </a:r>
            <a:r>
              <a:rPr lang="es-CO" dirty="0"/>
              <a:t>La quimioterapia se refiere al empleo de medicamentos para destruir las células cancerosas. Casi siempre, los medicamentos se administran por la boca o se inyectan en una vena. Una vez que los medicamentos entran al torrente sanguíneo se esparcen por todo el organismo. A veces, se administran varios medicamentos al mismo tiempo.</a:t>
            </a:r>
          </a:p>
          <a:p>
            <a:endParaRPr lang="es-CO" dirty="0"/>
          </a:p>
        </p:txBody>
      </p:sp>
    </p:spTree>
    <p:extLst>
      <p:ext uri="{BB962C8B-B14F-4D97-AF65-F5344CB8AC3E}">
        <p14:creationId xmlns:p14="http://schemas.microsoft.com/office/powerpoint/2010/main" val="4204962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Qué hacer para prevenir </a:t>
            </a:r>
            <a:r>
              <a:rPr lang="es-CO" dirty="0" smtClean="0"/>
              <a:t>el cáncer de </a:t>
            </a:r>
            <a:r>
              <a:rPr lang="es-CO" dirty="0"/>
              <a:t>cuello uterino </a:t>
            </a:r>
          </a:p>
        </p:txBody>
      </p:sp>
      <p:sp>
        <p:nvSpPr>
          <p:cNvPr id="3" name="2 Marcador de contenido"/>
          <p:cNvSpPr>
            <a:spLocks noGrp="1"/>
          </p:cNvSpPr>
          <p:nvPr>
            <p:ph sz="quarter" idx="1"/>
          </p:nvPr>
        </p:nvSpPr>
        <p:spPr/>
        <p:txBody>
          <a:bodyPr>
            <a:normAutofit/>
          </a:bodyPr>
          <a:lstStyle/>
          <a:p>
            <a:r>
              <a:rPr lang="es-CO" sz="1900" b="1" dirty="0"/>
              <a:t>Limite sus parejas </a:t>
            </a:r>
            <a:r>
              <a:rPr lang="es-CO" sz="1900" b="1" dirty="0" smtClean="0"/>
              <a:t>sexuales: </a:t>
            </a:r>
            <a:r>
              <a:rPr lang="es-CO" sz="1900" dirty="0" smtClean="0"/>
              <a:t>También </a:t>
            </a:r>
            <a:r>
              <a:rPr lang="es-CO" sz="1900" dirty="0"/>
              <a:t>ayuda limitar el número de personas con quien tiene relaciones sexuales </a:t>
            </a:r>
            <a:r>
              <a:rPr lang="es-CO" sz="1900" dirty="0" smtClean="0"/>
              <a:t>y evitarlas </a:t>
            </a:r>
            <a:r>
              <a:rPr lang="es-CO" sz="1900" dirty="0"/>
              <a:t>con alguien que haya tenido muchas parejas sexuales. Recuerde que alguien </a:t>
            </a:r>
            <a:r>
              <a:rPr lang="es-CO" sz="1900" dirty="0" smtClean="0"/>
              <a:t>que tenga </a:t>
            </a:r>
            <a:r>
              <a:rPr lang="es-CO" sz="1900" dirty="0"/>
              <a:t>el VPH durante años puede aún no tener síntomas. El VPH no siempre causa </a:t>
            </a:r>
            <a:r>
              <a:rPr lang="es-CO" sz="1900" dirty="0" smtClean="0"/>
              <a:t>verrugas </a:t>
            </a:r>
            <a:r>
              <a:rPr lang="es-CO" sz="1900" dirty="0"/>
              <a:t>ni otros síntomas. Una persona puede tener el virus y transmitirlo sin saberlo. </a:t>
            </a:r>
            <a:endParaRPr lang="es-CO" sz="1900" dirty="0" smtClean="0"/>
          </a:p>
          <a:p>
            <a:r>
              <a:rPr lang="es-CO" sz="1900" dirty="0"/>
              <a:t> </a:t>
            </a:r>
            <a:r>
              <a:rPr lang="es-CO" sz="1900" b="1" dirty="0"/>
              <a:t>Uso de </a:t>
            </a:r>
            <a:r>
              <a:rPr lang="es-CO" sz="1900" b="1" dirty="0" smtClean="0"/>
              <a:t>condones</a:t>
            </a:r>
            <a:r>
              <a:rPr lang="es-CO" sz="1900" dirty="0" smtClean="0"/>
              <a:t>: Los </a:t>
            </a:r>
            <a:r>
              <a:rPr lang="es-CO" sz="1900" dirty="0"/>
              <a:t>condones pueden ayudar a proteger contra la infección del VPH, pero no </a:t>
            </a:r>
            <a:r>
              <a:rPr lang="es-CO" sz="1900" dirty="0" smtClean="0"/>
              <a:t>completamente</a:t>
            </a:r>
            <a:r>
              <a:rPr lang="es-CO" sz="1900" dirty="0"/>
              <a:t>, aunque también son útiles en proteger contra la infección por VIH y </a:t>
            </a:r>
            <a:r>
              <a:rPr lang="es-CO" sz="1900" dirty="0" smtClean="0"/>
              <a:t>otras </a:t>
            </a:r>
            <a:r>
              <a:rPr lang="es-CO" sz="1900" dirty="0"/>
              <a:t>enfermedades de transmisión sexual. </a:t>
            </a:r>
            <a:endParaRPr lang="es-CO" sz="1900" dirty="0" smtClean="0"/>
          </a:p>
          <a:p>
            <a:r>
              <a:rPr lang="es-CO" sz="1900" b="1" dirty="0" smtClean="0"/>
              <a:t>No fume</a:t>
            </a:r>
          </a:p>
          <a:p>
            <a:r>
              <a:rPr lang="es-CO" sz="1900" b="1" dirty="0" smtClean="0"/>
              <a:t>Vacúnese contra el VPH</a:t>
            </a:r>
          </a:p>
          <a:p>
            <a:r>
              <a:rPr lang="es-CO" sz="1900" b="1" dirty="0" smtClean="0"/>
              <a:t>Mantener una vida sexual con responsabilidad.</a:t>
            </a:r>
            <a:endParaRPr lang="es-CO" sz="1900" b="1" dirty="0"/>
          </a:p>
        </p:txBody>
      </p:sp>
    </p:spTree>
    <p:extLst>
      <p:ext uri="{BB962C8B-B14F-4D97-AF65-F5344CB8AC3E}">
        <p14:creationId xmlns:p14="http://schemas.microsoft.com/office/powerpoint/2010/main" val="1086426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TotalTime>
  <Words>780</Words>
  <Application>Microsoft Office PowerPoint</Application>
  <PresentationFormat>Presentación en pantalla (4:3)</PresentationFormat>
  <Paragraphs>30</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Mirador</vt:lpstr>
      <vt:lpstr>CANCER DE CUELLO UTERINO</vt:lpstr>
      <vt:lpstr>¿Qué es el cáncer de cuello uterino?</vt:lpstr>
      <vt:lpstr>Causas del cáncer de cuello uterino</vt:lpstr>
      <vt:lpstr>Presentación de PowerPoint</vt:lpstr>
      <vt:lpstr>Síntomas </vt:lpstr>
      <vt:lpstr> Tratamiento</vt:lpstr>
      <vt:lpstr>Qué hacer para prevenir el cáncer de cuello uterino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DE CUELLO UTERINO</dc:title>
  <dc:creator>Laluu</dc:creator>
  <cp:lastModifiedBy>Laluu</cp:lastModifiedBy>
  <cp:revision>7</cp:revision>
  <dcterms:created xsi:type="dcterms:W3CDTF">2014-10-02T20:39:08Z</dcterms:created>
  <dcterms:modified xsi:type="dcterms:W3CDTF">2014-10-02T22:06:11Z</dcterms:modified>
</cp:coreProperties>
</file>