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2"/>
  </p:notesMasterIdLst>
  <p:sldIdLst>
    <p:sldId id="256" r:id="rId2"/>
    <p:sldId id="257" r:id="rId3"/>
    <p:sldId id="266" r:id="rId4"/>
    <p:sldId id="259" r:id="rId5"/>
    <p:sldId id="260" r:id="rId6"/>
    <p:sldId id="262" r:id="rId7"/>
    <p:sldId id="265" r:id="rId8"/>
    <p:sldId id="263" r:id="rId9"/>
    <p:sldId id="261" r:id="rId10"/>
    <p:sldId id="264" r:id="rId11"/>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4713" autoAdjust="0"/>
  </p:normalViewPr>
  <p:slideViewPr>
    <p:cSldViewPr>
      <p:cViewPr varScale="1">
        <p:scale>
          <a:sx n="62" d="100"/>
          <a:sy n="62" d="100"/>
        </p:scale>
        <p:origin x="-96" y="-4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2C03E4-9252-4A22-BEE9-2C4170C1FB4F}" type="datetimeFigureOut">
              <a:rPr lang="es-ES" smtClean="0"/>
              <a:t>29/09/2014</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969F1F9-EB20-471F-8E97-D652C2291552}" type="slidenum">
              <a:rPr lang="es-ES" smtClean="0"/>
              <a:t>‹Nº›</a:t>
            </a:fld>
            <a:endParaRPr lang="es-ES"/>
          </a:p>
        </p:txBody>
      </p:sp>
    </p:spTree>
    <p:extLst>
      <p:ext uri="{BB962C8B-B14F-4D97-AF65-F5344CB8AC3E}">
        <p14:creationId xmlns:p14="http://schemas.microsoft.com/office/powerpoint/2010/main" val="38777003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E969F1F9-EB20-471F-8E97-D652C2291552}" type="slidenum">
              <a:rPr lang="es-ES" smtClean="0"/>
              <a:t>10</a:t>
            </a:fld>
            <a:endParaRPr lang="es-ES"/>
          </a:p>
        </p:txBody>
      </p:sp>
    </p:spTree>
    <p:extLst>
      <p:ext uri="{BB962C8B-B14F-4D97-AF65-F5344CB8AC3E}">
        <p14:creationId xmlns:p14="http://schemas.microsoft.com/office/powerpoint/2010/main" val="38628562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Date Placeholder 29"/>
          <p:cNvSpPr>
            <a:spLocks noGrp="1"/>
          </p:cNvSpPr>
          <p:nvPr>
            <p:ph type="dt" sz="half" idx="10"/>
          </p:nvPr>
        </p:nvSpPr>
        <p:spPr/>
        <p:txBody>
          <a:bodyPr/>
          <a:lstStyle/>
          <a:p>
            <a:fld id="{104ED530-B60F-474A-8E32-02F2FAC4B448}" type="datetimeFigureOut">
              <a:rPr lang="es-ES" smtClean="0"/>
              <a:t>29/09/2014</a:t>
            </a:fld>
            <a:endParaRPr lang="es-ES"/>
          </a:p>
        </p:txBody>
      </p:sp>
      <p:sp>
        <p:nvSpPr>
          <p:cNvPr id="19" name="Footer Placeholder 18"/>
          <p:cNvSpPr>
            <a:spLocks noGrp="1"/>
          </p:cNvSpPr>
          <p:nvPr>
            <p:ph type="ftr" sz="quarter" idx="11"/>
          </p:nvPr>
        </p:nvSpPr>
        <p:spPr/>
        <p:txBody>
          <a:bodyPr/>
          <a:lstStyle/>
          <a:p>
            <a:endParaRPr lang="es-ES"/>
          </a:p>
        </p:txBody>
      </p:sp>
      <p:sp>
        <p:nvSpPr>
          <p:cNvPr id="27" name="Slide Number Placeholder 26"/>
          <p:cNvSpPr>
            <a:spLocks noGrp="1"/>
          </p:cNvSpPr>
          <p:nvPr>
            <p:ph type="sldNum" sz="quarter" idx="12"/>
          </p:nvPr>
        </p:nvSpPr>
        <p:spPr/>
        <p:txBody>
          <a:bodyPr/>
          <a:lstStyle/>
          <a:p>
            <a:fld id="{97B57C84-C401-453F-9A12-07D1E3BAE83D}" type="slidenum">
              <a:rPr lang="es-ES" smtClean="0"/>
              <a:t>‹Nº›</a:t>
            </a:fld>
            <a:endParaRPr lang="es-ES"/>
          </a:p>
        </p:txBody>
      </p:sp>
    </p:spTree>
  </p:cSld>
  <p:clrMapOvr>
    <a:overrideClrMapping bg1="dk1" tx1="lt1" bg2="dk2" tx2="lt2" accent1="accent1" accent2="accent2" accent3="accent3" accent4="accent4" accent5="accent5" accent6="accent6" hlink="hlink" folHlink="folHlink"/>
  </p:clrMapOvr>
  <p:transition spd="slow" advClick="0" advTm="20000">
    <p:randomBar dir="vert"/>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s-ES" smtClean="0"/>
              <a:t>Haga clic para modificar el estilo de título del patrón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Date Placeholder 3"/>
          <p:cNvSpPr>
            <a:spLocks noGrp="1"/>
          </p:cNvSpPr>
          <p:nvPr>
            <p:ph type="dt" sz="half" idx="10"/>
          </p:nvPr>
        </p:nvSpPr>
        <p:spPr/>
        <p:txBody>
          <a:bodyPr/>
          <a:lstStyle/>
          <a:p>
            <a:fld id="{104ED530-B60F-474A-8E32-02F2FAC4B448}" type="datetimeFigureOut">
              <a:rPr lang="es-ES" smtClean="0"/>
              <a:t>29/09/2014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7B57C84-C401-453F-9A12-07D1E3BAE83D}" type="slidenum">
              <a:rPr lang="es-ES" smtClean="0"/>
              <a:t>‹Nº›</a:t>
            </a:fld>
            <a:endParaRPr lang="es-ES"/>
          </a:p>
        </p:txBody>
      </p:sp>
    </p:spTree>
  </p:cSld>
  <p:clrMapOvr>
    <a:masterClrMapping/>
  </p:clrMapOvr>
  <p:transition spd="slow" advClick="0" advTm="20000">
    <p:randomBar dir="vert"/>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s-ES" smtClean="0"/>
              <a:t>Haga clic para modificar el estilo de título del patrón</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Date Placeholder 3"/>
          <p:cNvSpPr>
            <a:spLocks noGrp="1"/>
          </p:cNvSpPr>
          <p:nvPr>
            <p:ph type="dt" sz="half" idx="10"/>
          </p:nvPr>
        </p:nvSpPr>
        <p:spPr/>
        <p:txBody>
          <a:bodyPr/>
          <a:lstStyle/>
          <a:p>
            <a:fld id="{104ED530-B60F-474A-8E32-02F2FAC4B448}" type="datetimeFigureOut">
              <a:rPr lang="es-ES" smtClean="0"/>
              <a:t>29/09/2014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7B57C84-C401-453F-9A12-07D1E3BAE83D}" type="slidenum">
              <a:rPr lang="es-ES" smtClean="0"/>
              <a:t>‹Nº›</a:t>
            </a:fld>
            <a:endParaRPr lang="es-ES"/>
          </a:p>
        </p:txBody>
      </p:sp>
    </p:spTree>
  </p:cSld>
  <p:clrMapOvr>
    <a:masterClrMapping/>
  </p:clrMapOvr>
  <p:transition spd="slow" advClick="0" advTm="20000">
    <p:randomBar dir="vert"/>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s-ES" smtClean="0"/>
              <a:t>Haga clic para modificar el estilo de título del patrón</a:t>
            </a:r>
            <a:endParaRPr kumimoji="0" lang="en-US"/>
          </a:p>
        </p:txBody>
      </p:sp>
      <p:sp>
        <p:nvSpPr>
          <p:cNvPr id="3" name="Content Placeholder 2"/>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Date Placeholder 3"/>
          <p:cNvSpPr>
            <a:spLocks noGrp="1"/>
          </p:cNvSpPr>
          <p:nvPr>
            <p:ph type="dt" sz="half" idx="10"/>
          </p:nvPr>
        </p:nvSpPr>
        <p:spPr/>
        <p:txBody>
          <a:bodyPr/>
          <a:lstStyle/>
          <a:p>
            <a:fld id="{104ED530-B60F-474A-8E32-02F2FAC4B448}" type="datetimeFigureOut">
              <a:rPr lang="es-ES" smtClean="0"/>
              <a:t>29/09/2014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7B57C84-C401-453F-9A12-07D1E3BAE83D}" type="slidenum">
              <a:rPr lang="es-ES" smtClean="0"/>
              <a:t>‹Nº›</a:t>
            </a:fld>
            <a:endParaRPr lang="es-ES"/>
          </a:p>
        </p:txBody>
      </p:sp>
    </p:spTree>
  </p:cSld>
  <p:clrMapOvr>
    <a:masterClrMapping/>
  </p:clrMapOvr>
  <p:transition spd="slow" advClick="0" advTm="20000">
    <p:randomBar dir="vert"/>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Date Placeholder 3"/>
          <p:cNvSpPr>
            <a:spLocks noGrp="1"/>
          </p:cNvSpPr>
          <p:nvPr>
            <p:ph type="dt" sz="half" idx="10"/>
          </p:nvPr>
        </p:nvSpPr>
        <p:spPr/>
        <p:txBody>
          <a:bodyPr/>
          <a:lstStyle/>
          <a:p>
            <a:fld id="{104ED530-B60F-474A-8E32-02F2FAC4B448}" type="datetimeFigureOut">
              <a:rPr lang="es-ES" smtClean="0"/>
              <a:t>29/09/2014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7B57C84-C401-453F-9A12-07D1E3BAE83D}" type="slidenum">
              <a:rPr lang="es-ES" smtClean="0"/>
              <a:t>‹Nº›</a:t>
            </a:fld>
            <a:endParaRPr lang="es-ES"/>
          </a:p>
        </p:txBody>
      </p:sp>
    </p:spTree>
  </p:cSld>
  <p:clrMapOvr>
    <a:overrideClrMapping bg1="dk1" tx1="lt1" bg2="dk2" tx2="lt2" accent1="accent1" accent2="accent2" accent3="accent3" accent4="accent4" accent5="accent5" accent6="accent6" hlink="hlink" folHlink="folHlink"/>
  </p:clrMapOvr>
  <p:transition spd="slow" advClick="0" advTm="20000">
    <p:randomBar dir="vert"/>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s-ES" smtClean="0"/>
              <a:t>Haga clic para modificar el estilo de título del patrón</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Date Placeholder 4"/>
          <p:cNvSpPr>
            <a:spLocks noGrp="1"/>
          </p:cNvSpPr>
          <p:nvPr>
            <p:ph type="dt" sz="half" idx="10"/>
          </p:nvPr>
        </p:nvSpPr>
        <p:spPr/>
        <p:txBody>
          <a:bodyPr/>
          <a:lstStyle/>
          <a:p>
            <a:fld id="{104ED530-B60F-474A-8E32-02F2FAC4B448}" type="datetimeFigureOut">
              <a:rPr lang="es-ES" smtClean="0"/>
              <a:t>29/09/2014</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97B57C84-C401-453F-9A12-07D1E3BAE83D}" type="slidenum">
              <a:rPr lang="es-ES" smtClean="0"/>
              <a:t>‹Nº›</a:t>
            </a:fld>
            <a:endParaRPr lang="es-ES"/>
          </a:p>
        </p:txBody>
      </p:sp>
    </p:spTree>
  </p:cSld>
  <p:clrMapOvr>
    <a:masterClrMapping/>
  </p:clrMapOvr>
  <p:transition spd="slow" advClick="0" advTm="20000">
    <p:randomBar dir="vert"/>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s-ES" smtClean="0"/>
              <a:t>Haga clic para modificar el estilo de título del patrón</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Date Placeholder 6"/>
          <p:cNvSpPr>
            <a:spLocks noGrp="1"/>
          </p:cNvSpPr>
          <p:nvPr>
            <p:ph type="dt" sz="half" idx="10"/>
          </p:nvPr>
        </p:nvSpPr>
        <p:spPr/>
        <p:txBody>
          <a:bodyPr/>
          <a:lstStyle/>
          <a:p>
            <a:fld id="{104ED530-B60F-474A-8E32-02F2FAC4B448}" type="datetimeFigureOut">
              <a:rPr lang="es-ES" smtClean="0"/>
              <a:t>29/09/2014</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97B57C84-C401-453F-9A12-07D1E3BAE83D}" type="slidenum">
              <a:rPr lang="es-ES" smtClean="0"/>
              <a:t>‹Nº›</a:t>
            </a:fld>
            <a:endParaRPr lang="es-ES"/>
          </a:p>
        </p:txBody>
      </p:sp>
    </p:spTree>
  </p:cSld>
  <p:clrMapOvr>
    <a:masterClrMapping/>
  </p:clrMapOvr>
  <p:transition spd="slow" advClick="0" advTm="20000">
    <p:randomBar dir="vert"/>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Date Placeholder 2"/>
          <p:cNvSpPr>
            <a:spLocks noGrp="1"/>
          </p:cNvSpPr>
          <p:nvPr>
            <p:ph type="dt" sz="half" idx="10"/>
          </p:nvPr>
        </p:nvSpPr>
        <p:spPr/>
        <p:txBody>
          <a:bodyPr/>
          <a:lstStyle/>
          <a:p>
            <a:fld id="{104ED530-B60F-474A-8E32-02F2FAC4B448}" type="datetimeFigureOut">
              <a:rPr lang="es-ES" smtClean="0"/>
              <a:t>29/09/2014</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97B57C84-C401-453F-9A12-07D1E3BAE83D}" type="slidenum">
              <a:rPr lang="es-ES" smtClean="0"/>
              <a:t>‹Nº›</a:t>
            </a:fld>
            <a:endParaRPr lang="es-ES"/>
          </a:p>
        </p:txBody>
      </p:sp>
    </p:spTree>
  </p:cSld>
  <p:clrMapOvr>
    <a:masterClrMapping/>
  </p:clrMapOvr>
  <p:transition spd="slow" advClick="0" advTm="20000">
    <p:randomBar dir="vert"/>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4ED530-B60F-474A-8E32-02F2FAC4B448}" type="datetimeFigureOut">
              <a:rPr lang="es-ES" smtClean="0"/>
              <a:t>29/09/2014</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97B57C84-C401-453F-9A12-07D1E3BAE83D}" type="slidenum">
              <a:rPr lang="es-ES" smtClean="0"/>
              <a:t>‹Nº›</a:t>
            </a:fld>
            <a:endParaRPr lang="es-ES"/>
          </a:p>
        </p:txBody>
      </p:sp>
    </p:spTree>
  </p:cSld>
  <p:clrMapOvr>
    <a:masterClrMapping/>
  </p:clrMapOvr>
  <p:transition spd="slow" advClick="0" advTm="20000">
    <p:randomBar dir="vert"/>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s-ES" smtClean="0"/>
              <a:t>Haga clic para modificar el estilo de texto del patrón</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Date Placeholder 4"/>
          <p:cNvSpPr>
            <a:spLocks noGrp="1"/>
          </p:cNvSpPr>
          <p:nvPr>
            <p:ph type="dt" sz="half" idx="10"/>
          </p:nvPr>
        </p:nvSpPr>
        <p:spPr/>
        <p:txBody>
          <a:bodyPr/>
          <a:lstStyle/>
          <a:p>
            <a:fld id="{104ED530-B60F-474A-8E32-02F2FAC4B448}" type="datetimeFigureOut">
              <a:rPr lang="es-ES" smtClean="0"/>
              <a:t>29/09/2014</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97B57C84-C401-453F-9A12-07D1E3BAE83D}" type="slidenum">
              <a:rPr lang="es-ES" smtClean="0"/>
              <a:t>‹Nº›</a:t>
            </a:fld>
            <a:endParaRPr lang="es-ES"/>
          </a:p>
        </p:txBody>
      </p:sp>
    </p:spTree>
  </p:cSld>
  <p:clrMapOvr>
    <a:masterClrMapping/>
  </p:clrMapOvr>
  <p:transition spd="slow" advClick="0" advTm="20000">
    <p:randomBar dir="vert"/>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s-ES" smtClean="0"/>
              <a:t>Haga clic para modificar el estilo de título del patrón</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Date Placeholder 4"/>
          <p:cNvSpPr>
            <a:spLocks noGrp="1"/>
          </p:cNvSpPr>
          <p:nvPr>
            <p:ph type="dt" sz="half" idx="10"/>
          </p:nvPr>
        </p:nvSpPr>
        <p:spPr/>
        <p:txBody>
          <a:bodyPr/>
          <a:lstStyle/>
          <a:p>
            <a:fld id="{104ED530-B60F-474A-8E32-02F2FAC4B448}" type="datetimeFigureOut">
              <a:rPr lang="es-ES" smtClean="0"/>
              <a:t>29/09/2014</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a:xfrm>
            <a:off x="8077200" y="6356350"/>
            <a:ext cx="609600" cy="365125"/>
          </a:xfrm>
        </p:spPr>
        <p:txBody>
          <a:bodyPr/>
          <a:lstStyle/>
          <a:p>
            <a:fld id="{97B57C84-C401-453F-9A12-07D1E3BAE83D}" type="slidenum">
              <a:rPr lang="es-ES" smtClean="0"/>
              <a:t>‹Nº›</a:t>
            </a:fld>
            <a:endParaRPr lang="es-E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s-ES" smtClean="0"/>
              <a:t>Haga clic en el icono para agregar una imagen</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spd="slow" advClick="0" advTm="20000">
    <p:randomBar dir="vert"/>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s-ES" smtClean="0"/>
              <a:t>Haga clic para modificar el estilo de título del patrón</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04ED530-B60F-474A-8E32-02F2FAC4B448}" type="datetimeFigureOut">
              <a:rPr lang="es-ES" smtClean="0"/>
              <a:t>29/09/2014</a:t>
            </a:fld>
            <a:endParaRPr lang="es-E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s-E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7B57C84-C401-453F-9A12-07D1E3BAE83D}" type="slidenum">
              <a:rPr lang="es-ES" smtClean="0"/>
              <a:t>‹Nº›</a:t>
            </a:fld>
            <a:endParaRPr lang="es-E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slow" advClick="0" advTm="20000">
    <p:randomBar dir="vert"/>
  </p:transition>
  <p:timing>
    <p:tnLst>
      <p:par>
        <p:cTn id="1" dur="indefinite" restart="never" nodeType="tmRoot"/>
      </p:par>
    </p:tnLst>
  </p:timing>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115616" y="116632"/>
            <a:ext cx="6480048" cy="1149112"/>
          </a:xfrm>
        </p:spPr>
        <p:txBody>
          <a:bodyPr>
            <a:normAutofit/>
          </a:bodyPr>
          <a:lstStyle/>
          <a:p>
            <a:pPr algn="ctr"/>
            <a:r>
              <a:rPr lang="es-ES" sz="6600" dirty="0" smtClean="0">
                <a:solidFill>
                  <a:schemeClr val="bg2">
                    <a:lumMod val="10000"/>
                  </a:schemeClr>
                </a:solidFill>
                <a:latin typeface="Algerian" pitchFamily="82" charset="0"/>
              </a:rPr>
              <a:t>Leucemia</a:t>
            </a:r>
            <a:r>
              <a:rPr lang="es-ES" sz="6600" dirty="0" smtClean="0"/>
              <a:t> </a:t>
            </a:r>
            <a:endParaRPr lang="es-ES" sz="6600" dirty="0"/>
          </a:p>
        </p:txBody>
      </p:sp>
      <p:sp>
        <p:nvSpPr>
          <p:cNvPr id="3" name="2 Subtítulo"/>
          <p:cNvSpPr>
            <a:spLocks noGrp="1"/>
          </p:cNvSpPr>
          <p:nvPr>
            <p:ph type="subTitle" idx="1"/>
          </p:nvPr>
        </p:nvSpPr>
        <p:spPr>
          <a:xfrm>
            <a:off x="2051720" y="5733256"/>
            <a:ext cx="6480048" cy="1032520"/>
          </a:xfrm>
        </p:spPr>
        <p:txBody>
          <a:bodyPr>
            <a:normAutofit/>
          </a:bodyPr>
          <a:lstStyle/>
          <a:p>
            <a:pPr algn="ctr"/>
            <a:r>
              <a:rPr lang="es-ES" sz="2800" dirty="0" smtClean="0">
                <a:solidFill>
                  <a:schemeClr val="tx1">
                    <a:lumMod val="10000"/>
                  </a:schemeClr>
                </a:solidFill>
              </a:rPr>
              <a:t>Norely Sogamoso Madrigal           1101</a:t>
            </a:r>
          </a:p>
          <a:p>
            <a:pPr algn="ctr"/>
            <a:r>
              <a:rPr lang="es-ES" sz="2800" dirty="0">
                <a:solidFill>
                  <a:schemeClr val="tx1">
                    <a:lumMod val="10000"/>
                  </a:schemeClr>
                </a:solidFill>
              </a:rPr>
              <a:t>Q</a:t>
            </a:r>
            <a:r>
              <a:rPr lang="es-ES" sz="2800" dirty="0" smtClean="0">
                <a:solidFill>
                  <a:schemeClr val="tx1">
                    <a:lumMod val="10000"/>
                  </a:schemeClr>
                </a:solidFill>
              </a:rPr>
              <a:t>uímica</a:t>
            </a:r>
            <a:endParaRPr lang="es-ES" sz="2800" dirty="0">
              <a:solidFill>
                <a:schemeClr val="tx1">
                  <a:lumMod val="10000"/>
                </a:schemeClr>
              </a:solidFill>
            </a:endParaRPr>
          </a:p>
        </p:txBody>
      </p:sp>
      <p:sp>
        <p:nvSpPr>
          <p:cNvPr id="5" name="1 Título"/>
          <p:cNvSpPr txBox="1">
            <a:spLocks/>
          </p:cNvSpPr>
          <p:nvPr/>
        </p:nvSpPr>
        <p:spPr>
          <a:xfrm>
            <a:off x="2663952" y="836712"/>
            <a:ext cx="6480048" cy="2301240"/>
          </a:xfrm>
          <a:prstGeom prst="rect">
            <a:avLst/>
          </a:prstGeom>
        </p:spPr>
        <p:txBody>
          <a:bodyPr vert="horz" lIns="45720" rIns="45720" anchor="t">
            <a:normAutofit/>
          </a:bodyPr>
          <a:lstStyle>
            <a:lvl1pPr algn="r" rtl="0" eaLnBrk="1" latinLnBrk="0" hangingPunct="1">
              <a:spcBef>
                <a:spcPct val="0"/>
              </a:spcBef>
              <a:buNone/>
              <a:defRPr kumimoji="0" lang="en-US" sz="4600" b="1" kern="1200"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latin typeface="+mj-lt"/>
                <a:ea typeface="+mj-ea"/>
                <a:cs typeface="+mj-cs"/>
              </a:defRPr>
            </a:lvl1pPr>
          </a:lstStyle>
          <a:p>
            <a:pPr algn="l"/>
            <a:endParaRPr lang="es-ES" sz="6600"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1700808"/>
            <a:ext cx="5527923" cy="3528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advClick="0" advTm="20000">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solidFill>
                  <a:schemeClr val="bg2">
                    <a:lumMod val="10000"/>
                  </a:schemeClr>
                </a:solidFill>
                <a:latin typeface="Algerian" pitchFamily="82" charset="0"/>
              </a:rPr>
              <a:t>Video de la leucemia </a:t>
            </a:r>
            <a:endParaRPr lang="es-ES" dirty="0">
              <a:solidFill>
                <a:schemeClr val="bg2">
                  <a:lumMod val="10000"/>
                </a:schemeClr>
              </a:solidFill>
              <a:latin typeface="Algerian" pitchFamily="82" charset="0"/>
            </a:endParaRPr>
          </a:p>
        </p:txBody>
      </p:sp>
    </p:spTree>
  </p:cSld>
  <p:clrMapOvr>
    <a:masterClrMapping/>
  </p:clrMapOvr>
  <p:transition spd="slow" advClick="0" advTm="20000">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332656"/>
            <a:ext cx="8229600" cy="998984"/>
          </a:xfrm>
        </p:spPr>
        <p:txBody>
          <a:bodyPr>
            <a:normAutofit/>
          </a:bodyPr>
          <a:lstStyle/>
          <a:p>
            <a:r>
              <a:rPr lang="es-ES" dirty="0" smtClean="0">
                <a:solidFill>
                  <a:schemeClr val="bg2">
                    <a:lumMod val="10000"/>
                  </a:schemeClr>
                </a:solidFill>
                <a:latin typeface="Algerian" pitchFamily="82" charset="0"/>
              </a:rPr>
              <a:t>que es la leucemia </a:t>
            </a:r>
            <a:endParaRPr lang="es-ES" dirty="0">
              <a:solidFill>
                <a:schemeClr val="bg2">
                  <a:lumMod val="10000"/>
                </a:schemeClr>
              </a:solidFill>
              <a:latin typeface="Algerian" pitchFamily="82" charset="0"/>
            </a:endParaRPr>
          </a:p>
        </p:txBody>
      </p:sp>
      <p:sp>
        <p:nvSpPr>
          <p:cNvPr id="3" name="2 Marcador de contenido"/>
          <p:cNvSpPr>
            <a:spLocks noGrp="1"/>
          </p:cNvSpPr>
          <p:nvPr>
            <p:ph idx="1"/>
          </p:nvPr>
        </p:nvSpPr>
        <p:spPr>
          <a:xfrm>
            <a:off x="683568" y="1484784"/>
            <a:ext cx="7467600" cy="4525963"/>
          </a:xfrm>
        </p:spPr>
        <p:txBody>
          <a:bodyPr>
            <a:normAutofit/>
          </a:bodyPr>
          <a:lstStyle/>
          <a:p>
            <a:pPr marL="36576" indent="0">
              <a:buNone/>
            </a:pPr>
            <a:r>
              <a:rPr lang="es-ES" sz="1800" dirty="0" smtClean="0">
                <a:solidFill>
                  <a:schemeClr val="tx1">
                    <a:lumMod val="10000"/>
                  </a:schemeClr>
                </a:solidFill>
              </a:rPr>
              <a:t>la leucemia es un tipo </a:t>
            </a:r>
            <a:r>
              <a:rPr lang="es-ES" sz="1800" dirty="0">
                <a:solidFill>
                  <a:schemeClr val="tx1">
                    <a:lumMod val="10000"/>
                  </a:schemeClr>
                </a:solidFill>
              </a:rPr>
              <a:t>de cáncer  que afecta a las células sanguíneas, generalmente a los glóbulos blancos. La enfermedad se produce a consecuencia de un error en el proceso de maduración de una célula madre a glóbulo blanco, que supone una alteración cromosómica que provoca que las células afectadas se vuelvan cancerosas y se multipliquen sin cesar, infiltrándose en la médula ósea, donde sustituyen a las células que producen las células sanguíneas </a:t>
            </a:r>
            <a:r>
              <a:rPr lang="es-ES" sz="1800" dirty="0" smtClean="0">
                <a:solidFill>
                  <a:schemeClr val="tx1">
                    <a:lumMod val="10000"/>
                  </a:schemeClr>
                </a:solidFill>
              </a:rPr>
              <a:t>normales.</a:t>
            </a:r>
            <a:endParaRPr lang="es-ES" sz="1800" dirty="0">
              <a:solidFill>
                <a:schemeClr val="tx1">
                  <a:lumMod val="10000"/>
                </a:schemeClr>
              </a:solidFill>
            </a:endParaRPr>
          </a:p>
        </p:txBody>
      </p:sp>
      <p:pic>
        <p:nvPicPr>
          <p:cNvPr id="51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3573016"/>
            <a:ext cx="3333750"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advClick="0" advTm="20000">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solidFill>
                  <a:schemeClr val="bg2">
                    <a:lumMod val="10000"/>
                  </a:schemeClr>
                </a:solidFill>
                <a:latin typeface="Algerian" pitchFamily="82" charset="0"/>
              </a:rPr>
              <a:t>Síntomas de leucemia </a:t>
            </a:r>
            <a:endParaRPr lang="es-ES" dirty="0">
              <a:solidFill>
                <a:schemeClr val="bg2">
                  <a:lumMod val="10000"/>
                </a:schemeClr>
              </a:solidFill>
              <a:latin typeface="Algerian" pitchFamily="82" charset="0"/>
            </a:endParaRPr>
          </a:p>
        </p:txBody>
      </p:sp>
      <p:sp>
        <p:nvSpPr>
          <p:cNvPr id="3" name="2 Marcador de contenido"/>
          <p:cNvSpPr>
            <a:spLocks noGrp="1"/>
          </p:cNvSpPr>
          <p:nvPr>
            <p:ph idx="1"/>
          </p:nvPr>
        </p:nvSpPr>
        <p:spPr/>
        <p:txBody>
          <a:bodyPr>
            <a:normAutofit/>
          </a:bodyPr>
          <a:lstStyle/>
          <a:p>
            <a:pPr marL="36576" indent="0">
              <a:buNone/>
            </a:pPr>
            <a:r>
              <a:rPr lang="es-ES" sz="1800" dirty="0">
                <a:solidFill>
                  <a:schemeClr val="bg2">
                    <a:lumMod val="10000"/>
                  </a:schemeClr>
                </a:solidFill>
              </a:rPr>
              <a:t>Los síntomas que pueden indicar la presencia de la leucemia son debilidad y sensación de ahogo (a causa de la anemia), infección y fiebre (por la escasez de glóbulos blancos), y hemorragias (sangrado de la </a:t>
            </a:r>
            <a:r>
              <a:rPr lang="es-ES" sz="1800" dirty="0" smtClean="0">
                <a:solidFill>
                  <a:schemeClr val="bg2">
                    <a:lumMod val="10000"/>
                  </a:schemeClr>
                </a:solidFill>
              </a:rPr>
              <a:t>nariz </a:t>
            </a:r>
            <a:r>
              <a:rPr lang="es-ES" sz="1800" dirty="0">
                <a:solidFill>
                  <a:schemeClr val="bg2">
                    <a:lumMod val="10000"/>
                  </a:schemeClr>
                </a:solidFill>
              </a:rPr>
              <a:t>y encías</a:t>
            </a:r>
            <a:r>
              <a:rPr lang="es-ES" sz="1800" dirty="0" smtClean="0">
                <a:solidFill>
                  <a:schemeClr val="bg2">
                    <a:lumMod val="10000"/>
                  </a:schemeClr>
                </a:solidFill>
              </a:rPr>
              <a:t>).</a:t>
            </a:r>
          </a:p>
          <a:p>
            <a:pPr marL="36576" indent="0">
              <a:buNone/>
            </a:pPr>
            <a:endParaRPr lang="es-ES" sz="2400" dirty="0">
              <a:solidFill>
                <a:schemeClr val="bg2">
                  <a:lumMod val="10000"/>
                </a:schemeClr>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3284983"/>
            <a:ext cx="3816424" cy="274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3212976"/>
            <a:ext cx="3290986" cy="2886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3320986"/>
      </p:ext>
    </p:extLst>
  </p:cSld>
  <p:clrMapOvr>
    <a:masterClrMapping/>
  </p:clrMapOvr>
  <p:transition spd="slow" advClick="0" advTm="20000">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3568" y="332656"/>
            <a:ext cx="7467600" cy="1143000"/>
          </a:xfrm>
        </p:spPr>
        <p:txBody>
          <a:bodyPr>
            <a:normAutofit fontScale="90000"/>
          </a:bodyPr>
          <a:lstStyle/>
          <a:p>
            <a:pPr algn="ctr"/>
            <a:r>
              <a:rPr lang="es-ES" dirty="0" smtClean="0">
                <a:solidFill>
                  <a:schemeClr val="bg2">
                    <a:lumMod val="10000"/>
                  </a:schemeClr>
                </a:solidFill>
                <a:latin typeface="Algerian" pitchFamily="82" charset="0"/>
              </a:rPr>
              <a:t>Causas de la leucemia </a:t>
            </a:r>
            <a:endParaRPr lang="es-ES" dirty="0">
              <a:solidFill>
                <a:schemeClr val="bg2">
                  <a:lumMod val="10000"/>
                </a:schemeClr>
              </a:solidFill>
              <a:latin typeface="Algerian" pitchFamily="82" charset="0"/>
            </a:endParaRPr>
          </a:p>
        </p:txBody>
      </p:sp>
      <p:sp>
        <p:nvSpPr>
          <p:cNvPr id="3" name="2 Marcador de contenido"/>
          <p:cNvSpPr>
            <a:spLocks noGrp="1"/>
          </p:cNvSpPr>
          <p:nvPr>
            <p:ph idx="1"/>
          </p:nvPr>
        </p:nvSpPr>
        <p:spPr>
          <a:xfrm>
            <a:off x="611560" y="1772816"/>
            <a:ext cx="7467600" cy="4525963"/>
          </a:xfrm>
        </p:spPr>
        <p:txBody>
          <a:bodyPr>
            <a:normAutofit/>
          </a:bodyPr>
          <a:lstStyle/>
          <a:p>
            <a:pPr marL="36576" indent="0" algn="just">
              <a:buNone/>
            </a:pPr>
            <a:r>
              <a:rPr lang="es-ES" sz="1800" dirty="0">
                <a:solidFill>
                  <a:schemeClr val="tx1">
                    <a:lumMod val="10000"/>
                  </a:schemeClr>
                </a:solidFill>
              </a:rPr>
              <a:t>La causa de la leucemia se desconoce en la mayoría de los casos. Sin embargo, está demostrado que no es un padecimiento hereditario o contagioso. La mayor parte de las veces se presenta en niños previamente sanos. Por tratarse de una proliferación de células inmaduras y anormales en la sangre, a la leucemia se le considera un "cáncer de la sangre</a:t>
            </a:r>
            <a:r>
              <a:rPr lang="es-ES" sz="1800" dirty="0" smtClean="0">
                <a:solidFill>
                  <a:schemeClr val="tx1">
                    <a:lumMod val="10000"/>
                  </a:schemeClr>
                </a:solidFill>
              </a:rPr>
              <a:t>".</a:t>
            </a:r>
          </a:p>
          <a:p>
            <a:pPr marL="36576" indent="0" algn="just">
              <a:buNone/>
            </a:pPr>
            <a:r>
              <a:rPr lang="es-ES" sz="1800" dirty="0">
                <a:solidFill>
                  <a:schemeClr val="tx1">
                    <a:lumMod val="10000"/>
                  </a:schemeClr>
                </a:solidFill>
              </a:rPr>
              <a:t>Diversos productos químicos también están relacionados con la aparición de la enfermedad, sobre todo algunos pesticidas, y otras sustancias como los gases mostaza utilizados en la I Guerra Mundial.</a:t>
            </a:r>
          </a:p>
          <a:p>
            <a:pPr marL="36576" indent="0" algn="just">
              <a:buNone/>
            </a:pPr>
            <a:endParaRPr lang="es-ES" sz="1800" dirty="0" smtClean="0">
              <a:solidFill>
                <a:schemeClr val="tx1">
                  <a:lumMod val="10000"/>
                </a:schemeClr>
              </a:solidFill>
            </a:endParaRPr>
          </a:p>
        </p:txBody>
      </p:sp>
    </p:spTree>
  </p:cSld>
  <p:clrMapOvr>
    <a:masterClrMapping/>
  </p:clrMapOvr>
  <p:transition spd="slow" advClick="0" advTm="20000">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cartridgecollectors.org/images/introduction-to-artillery-shells-and-shell-casings/gas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908720"/>
            <a:ext cx="4968552" cy="266429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Click="0" advTm="20000">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ES" sz="4400" dirty="0" smtClean="0">
                <a:solidFill>
                  <a:schemeClr val="bg2">
                    <a:lumMod val="10000"/>
                  </a:schemeClr>
                </a:solidFill>
                <a:latin typeface="Algerian" pitchFamily="82" charset="0"/>
              </a:rPr>
              <a:t>TIPOS DE LEUCEMIA </a:t>
            </a:r>
            <a:endParaRPr lang="es-ES" sz="4400" dirty="0">
              <a:solidFill>
                <a:schemeClr val="bg2">
                  <a:lumMod val="10000"/>
                </a:schemeClr>
              </a:solidFill>
              <a:latin typeface="Algerian" pitchFamily="82" charset="0"/>
            </a:endParaRPr>
          </a:p>
        </p:txBody>
      </p:sp>
      <p:sp>
        <p:nvSpPr>
          <p:cNvPr id="3" name="2 Marcador de contenido"/>
          <p:cNvSpPr>
            <a:spLocks noGrp="1"/>
          </p:cNvSpPr>
          <p:nvPr>
            <p:ph idx="1"/>
          </p:nvPr>
        </p:nvSpPr>
        <p:spPr>
          <a:xfrm>
            <a:off x="467544" y="1628800"/>
            <a:ext cx="7467600" cy="4525963"/>
          </a:xfrm>
        </p:spPr>
        <p:txBody>
          <a:bodyPr>
            <a:normAutofit/>
          </a:bodyPr>
          <a:lstStyle/>
          <a:p>
            <a:pPr marL="36576" indent="0">
              <a:buNone/>
            </a:pPr>
            <a:r>
              <a:rPr lang="es-ES" sz="1800" dirty="0">
                <a:solidFill>
                  <a:schemeClr val="bg2">
                    <a:lumMod val="10000"/>
                  </a:schemeClr>
                </a:solidFill>
              </a:rPr>
              <a:t>Leucemia </a:t>
            </a:r>
            <a:r>
              <a:rPr lang="es-ES" sz="1800" dirty="0" smtClean="0">
                <a:solidFill>
                  <a:schemeClr val="bg2">
                    <a:lumMod val="10000"/>
                  </a:schemeClr>
                </a:solidFill>
              </a:rPr>
              <a:t>linfática  </a:t>
            </a:r>
            <a:r>
              <a:rPr lang="es-ES" sz="1800" dirty="0">
                <a:solidFill>
                  <a:schemeClr val="bg2">
                    <a:lumMod val="10000"/>
                  </a:schemeClr>
                </a:solidFill>
              </a:rPr>
              <a:t>la leucemia linfática aguda las células que deberían transformarse en linfocitos se vuelven cancerosas y sustituyen a las células normales de la médula ósea, y se diseminan hacia otros órganos (hígado, bazo, riñones, cerebro, ganglios linfáticos...) donde siguen proliferando, y provocan enfermedades como meningitis, anemia, insuficiencia renal y hepática, etc</a:t>
            </a:r>
            <a:r>
              <a:rPr lang="es-ES" sz="1800" dirty="0" smtClean="0">
                <a:solidFill>
                  <a:schemeClr val="bg2">
                    <a:lumMod val="10000"/>
                  </a:schemeClr>
                </a:solidFill>
              </a:rPr>
              <a:t>.</a:t>
            </a:r>
          </a:p>
          <a:p>
            <a:pPr marL="36576" indent="0">
              <a:buNone/>
            </a:pPr>
            <a:r>
              <a:rPr lang="es-ES" sz="1800" dirty="0">
                <a:solidFill>
                  <a:schemeClr val="bg2">
                    <a:lumMod val="10000"/>
                  </a:schemeClr>
                </a:solidFill>
              </a:rPr>
              <a:t>Leucemia linfática crónica</a:t>
            </a:r>
          </a:p>
          <a:p>
            <a:pPr marL="36576" indent="0">
              <a:buNone/>
            </a:pPr>
            <a:r>
              <a:rPr lang="es-ES" sz="1800" dirty="0" smtClean="0">
                <a:solidFill>
                  <a:schemeClr val="bg2">
                    <a:lumMod val="10000"/>
                  </a:schemeClr>
                </a:solidFill>
              </a:rPr>
              <a:t>La </a:t>
            </a:r>
            <a:r>
              <a:rPr lang="es-ES" sz="1800" dirty="0">
                <a:solidFill>
                  <a:schemeClr val="bg2">
                    <a:lumMod val="10000"/>
                  </a:schemeClr>
                </a:solidFill>
              </a:rPr>
              <a:t>leucemia linfática crónica afecta especialmente a personas mayores de 60 años, y más a los varones que a las mujeres. Los linfocitos cancerosos aumentan en los ganglios linfáticos, para extenderse después al hígado y al bazo, e invadir posteriormente la médula ósea</a:t>
            </a:r>
            <a:r>
              <a:rPr lang="es-ES" sz="2100" dirty="0">
                <a:solidFill>
                  <a:schemeClr val="bg2">
                    <a:lumMod val="10000"/>
                  </a:schemeClr>
                </a:solidFill>
              </a:rPr>
              <a:t>.</a:t>
            </a:r>
          </a:p>
        </p:txBody>
      </p:sp>
    </p:spTree>
  </p:cSld>
  <p:clrMapOvr>
    <a:masterClrMapping/>
  </p:clrMapOvr>
  <p:transition spd="slow" advClick="0" advTm="20000">
    <p:randomBa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83568" y="548680"/>
            <a:ext cx="7467600" cy="4525963"/>
          </a:xfrm>
        </p:spPr>
        <p:txBody>
          <a:bodyPr>
            <a:normAutofit/>
          </a:bodyPr>
          <a:lstStyle/>
          <a:p>
            <a:pPr marL="36576" indent="0">
              <a:buNone/>
            </a:pPr>
            <a:r>
              <a:rPr lang="es-ES" sz="1800" dirty="0">
                <a:solidFill>
                  <a:schemeClr val="bg2">
                    <a:lumMod val="10000"/>
                  </a:schemeClr>
                </a:solidFill>
              </a:rPr>
              <a:t>Leucemia mieloide aguda</a:t>
            </a:r>
          </a:p>
          <a:p>
            <a:pPr marL="36576" indent="0">
              <a:buNone/>
            </a:pPr>
            <a:r>
              <a:rPr lang="es-ES" sz="1800" dirty="0" smtClean="0">
                <a:solidFill>
                  <a:schemeClr val="bg2">
                    <a:lumMod val="10000"/>
                  </a:schemeClr>
                </a:solidFill>
              </a:rPr>
              <a:t>La </a:t>
            </a:r>
            <a:r>
              <a:rPr lang="es-ES" sz="1800" dirty="0">
                <a:solidFill>
                  <a:schemeClr val="bg2">
                    <a:lumMod val="10000"/>
                  </a:schemeClr>
                </a:solidFill>
              </a:rPr>
              <a:t>leucemia mieloide aguda se caracteriza porque son los mielocitos (las células que deberían convertirse en granulocitos) los que se vuelven cancerosos y sustituyen a las células normales de la médula </a:t>
            </a:r>
            <a:r>
              <a:rPr lang="es-ES" sz="1800" dirty="0" smtClean="0">
                <a:solidFill>
                  <a:schemeClr val="bg2">
                    <a:lumMod val="10000"/>
                  </a:schemeClr>
                </a:solidFill>
              </a:rPr>
              <a:t>ósea.</a:t>
            </a:r>
          </a:p>
          <a:p>
            <a:pPr marL="36576" indent="0">
              <a:buNone/>
            </a:pPr>
            <a:r>
              <a:rPr lang="es-ES" sz="1800" dirty="0">
                <a:solidFill>
                  <a:schemeClr val="bg2">
                    <a:lumMod val="10000"/>
                  </a:schemeClr>
                </a:solidFill>
              </a:rPr>
              <a:t>Leucemia mieloide crónica</a:t>
            </a:r>
          </a:p>
          <a:p>
            <a:pPr marL="36576" indent="0">
              <a:buNone/>
            </a:pPr>
            <a:endParaRPr lang="es-ES" sz="1800" dirty="0">
              <a:solidFill>
                <a:schemeClr val="bg2">
                  <a:lumMod val="10000"/>
                </a:schemeClr>
              </a:solidFill>
            </a:endParaRPr>
          </a:p>
          <a:p>
            <a:pPr marL="36576" indent="0">
              <a:buNone/>
            </a:pPr>
            <a:r>
              <a:rPr lang="es-ES" sz="1800" dirty="0">
                <a:solidFill>
                  <a:schemeClr val="bg2">
                    <a:lumMod val="10000"/>
                  </a:schemeClr>
                </a:solidFill>
              </a:rPr>
              <a:t>La leucemia mieloide crónica, que afecta a personas de todas las edades y sexos (aunque no es frecuente en niños pequeños), cursa con anemia y trombocitopenia (escasez de plaquetas en sangre</a:t>
            </a:r>
            <a:r>
              <a:rPr lang="es-ES" sz="1800" dirty="0" smtClean="0">
                <a:solidFill>
                  <a:schemeClr val="bg2">
                    <a:lumMod val="10000"/>
                  </a:schemeClr>
                </a:solidFill>
              </a:rPr>
              <a:t>).</a:t>
            </a:r>
          </a:p>
          <a:p>
            <a:pPr marL="36576" indent="0">
              <a:buNone/>
            </a:pPr>
            <a:endParaRPr lang="es-ES" sz="2000" dirty="0">
              <a:solidFill>
                <a:schemeClr val="bg2">
                  <a:lumMod val="10000"/>
                </a:schemeClr>
              </a:solidFill>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3717032"/>
            <a:ext cx="4449688"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3815544"/>
      </p:ext>
    </p:extLst>
  </p:cSld>
  <p:clrMapOvr>
    <a:masterClrMapping/>
  </p:clrMapOvr>
  <p:transition spd="slow" advClick="0" advTm="20000">
    <p:randomBa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332656"/>
            <a:ext cx="7467600" cy="1143000"/>
          </a:xfrm>
        </p:spPr>
        <p:txBody>
          <a:bodyPr>
            <a:normAutofit fontScale="90000"/>
          </a:bodyPr>
          <a:lstStyle/>
          <a:p>
            <a:r>
              <a:rPr lang="es-ES" dirty="0" smtClean="0">
                <a:solidFill>
                  <a:schemeClr val="bg2">
                    <a:lumMod val="10000"/>
                  </a:schemeClr>
                </a:solidFill>
                <a:latin typeface="Algerian" pitchFamily="82" charset="0"/>
              </a:rPr>
              <a:t>Tratamiento de la leucemia </a:t>
            </a:r>
            <a:endParaRPr lang="es-ES" dirty="0">
              <a:solidFill>
                <a:schemeClr val="bg2">
                  <a:lumMod val="10000"/>
                </a:schemeClr>
              </a:solidFill>
              <a:latin typeface="Algerian" pitchFamily="82" charset="0"/>
            </a:endParaRPr>
          </a:p>
        </p:txBody>
      </p:sp>
      <p:sp>
        <p:nvSpPr>
          <p:cNvPr id="3" name="2 Marcador de contenido"/>
          <p:cNvSpPr>
            <a:spLocks noGrp="1"/>
          </p:cNvSpPr>
          <p:nvPr>
            <p:ph idx="1"/>
          </p:nvPr>
        </p:nvSpPr>
        <p:spPr/>
        <p:txBody>
          <a:bodyPr>
            <a:noAutofit/>
          </a:bodyPr>
          <a:lstStyle/>
          <a:p>
            <a:pPr marL="36576" indent="0">
              <a:buNone/>
            </a:pPr>
            <a:r>
              <a:rPr lang="es-ES" sz="1800" dirty="0" smtClean="0">
                <a:solidFill>
                  <a:schemeClr val="bg2">
                    <a:lumMod val="10000"/>
                  </a:schemeClr>
                </a:solidFill>
              </a:rPr>
              <a:t>El tratamiento para la leucemia </a:t>
            </a:r>
            <a:r>
              <a:rPr lang="es-ES" sz="1800" dirty="0">
                <a:solidFill>
                  <a:schemeClr val="bg2">
                    <a:lumMod val="10000"/>
                  </a:schemeClr>
                </a:solidFill>
              </a:rPr>
              <a:t>es destruir las células cancerosas, para que las células normales puedan volver a crecer en la médula ósea, y evitar la recidiva. En general el tratamiento de la leucemia se basa en la quimioterapia y los trasplantes de médula ósea. Las pautas de la quimioterapia varían dependiendo del tipo de leucemia, de modo que debe individualizarse para cada paciente.</a:t>
            </a:r>
          </a:p>
          <a:p>
            <a:pPr marL="36576" indent="0">
              <a:buNone/>
            </a:pPr>
            <a:endParaRPr lang="es-ES" sz="1800" dirty="0">
              <a:solidFill>
                <a:schemeClr val="bg2">
                  <a:lumMod val="10000"/>
                </a:schemeClr>
              </a:solidFill>
            </a:endParaRPr>
          </a:p>
          <a:p>
            <a:pPr marL="36576" indent="0">
              <a:buNone/>
            </a:pPr>
            <a:r>
              <a:rPr lang="es-ES" sz="1800" dirty="0">
                <a:solidFill>
                  <a:schemeClr val="bg2">
                    <a:lumMod val="10000"/>
                  </a:schemeClr>
                </a:solidFill>
              </a:rPr>
              <a:t>Durante el tratamiento puede ser necesario realizar transfusiones al enfermo para corregir la anemia y las hemorragias, y administrarle antibióticos para tratar las infecciones. En la quimioterapia se suelen emplear combinaciones de fármacos, y si las células leucémicas reaparecen al cabo del tiempo, el trasplante de médula ósea puede resultar la mejor alternativa de curación para el paciente. Sin embargo, para que esto sea posible es necesario obtener la médula ósea de una persona compatible (HLA-compatible) con el enfermo, normalmente un familiar </a:t>
            </a:r>
          </a:p>
        </p:txBody>
      </p:sp>
    </p:spTree>
  </p:cSld>
  <p:clrMapOvr>
    <a:masterClrMapping/>
  </p:clrMapOvr>
  <p:transition spd="slow" advClick="0" advTm="20000">
    <p:randomBa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ES" dirty="0" smtClean="0">
                <a:solidFill>
                  <a:schemeClr val="bg2">
                    <a:lumMod val="10000"/>
                  </a:schemeClr>
                </a:solidFill>
                <a:latin typeface="Algerian" pitchFamily="82" charset="0"/>
              </a:rPr>
              <a:t>Órganos afectados por la leucemia</a:t>
            </a:r>
            <a:endParaRPr lang="es-ES" dirty="0">
              <a:solidFill>
                <a:schemeClr val="bg2">
                  <a:lumMod val="10000"/>
                </a:schemeClr>
              </a:solidFill>
              <a:latin typeface="Algerian" pitchFamily="82"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628800"/>
            <a:ext cx="5522913" cy="412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advClick="0" advTm="20000">
    <p:randomBar dir="vert"/>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j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specto">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347</TotalTime>
  <Words>611</Words>
  <Application>Microsoft Office PowerPoint</Application>
  <PresentationFormat>Presentación en pantalla (4:3)</PresentationFormat>
  <Paragraphs>26</Paragraphs>
  <Slides>10</Slides>
  <Notes>1</Notes>
  <HiddenSlides>0</HiddenSlides>
  <MMClips>0</MMClips>
  <ScaleCrop>false</ScaleCrop>
  <HeadingPairs>
    <vt:vector size="4" baseType="variant">
      <vt:variant>
        <vt:lpstr>Tema</vt:lpstr>
      </vt:variant>
      <vt:variant>
        <vt:i4>1</vt:i4>
      </vt:variant>
      <vt:variant>
        <vt:lpstr>Títulos de diapositiva</vt:lpstr>
      </vt:variant>
      <vt:variant>
        <vt:i4>10</vt:i4>
      </vt:variant>
    </vt:vector>
  </HeadingPairs>
  <TitlesOfParts>
    <vt:vector size="11" baseType="lpstr">
      <vt:lpstr>Flujo</vt:lpstr>
      <vt:lpstr>Leucemia </vt:lpstr>
      <vt:lpstr>que es la leucemia </vt:lpstr>
      <vt:lpstr>Síntomas de leucemia </vt:lpstr>
      <vt:lpstr>Causas de la leucemia </vt:lpstr>
      <vt:lpstr>Presentación de PowerPoint</vt:lpstr>
      <vt:lpstr>TIPOS DE LEUCEMIA </vt:lpstr>
      <vt:lpstr>Presentación de PowerPoint</vt:lpstr>
      <vt:lpstr>Tratamiento de la leucemia </vt:lpstr>
      <vt:lpstr>Órganos afectados por la leucemia</vt:lpstr>
      <vt:lpstr>Video de la leucemia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taquicardia</dc:title>
  <dc:creator>user</dc:creator>
  <cp:lastModifiedBy>USUARIO</cp:lastModifiedBy>
  <cp:revision>25</cp:revision>
  <dcterms:created xsi:type="dcterms:W3CDTF">2014-09-16T00:19:57Z</dcterms:created>
  <dcterms:modified xsi:type="dcterms:W3CDTF">2014-09-30T04:07:58Z</dcterms:modified>
</cp:coreProperties>
</file>